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7" r:id="rId4"/>
    <p:sldId id="286" r:id="rId5"/>
    <p:sldId id="261" r:id="rId6"/>
    <p:sldId id="279" r:id="rId7"/>
    <p:sldId id="278" r:id="rId8"/>
    <p:sldId id="280" r:id="rId9"/>
    <p:sldId id="260" r:id="rId10"/>
    <p:sldId id="281" r:id="rId11"/>
    <p:sldId id="282" r:id="rId12"/>
    <p:sldId id="283" r:id="rId13"/>
    <p:sldId id="263" r:id="rId14"/>
    <p:sldId id="264" r:id="rId15"/>
    <p:sldId id="284" r:id="rId16"/>
    <p:sldId id="265" r:id="rId17"/>
    <p:sldId id="266" r:id="rId18"/>
    <p:sldId id="267" r:id="rId19"/>
    <p:sldId id="268" r:id="rId20"/>
    <p:sldId id="269" r:id="rId21"/>
    <p:sldId id="270" r:id="rId22"/>
    <p:sldId id="271" r:id="rId23"/>
    <p:sldId id="285" r:id="rId24"/>
    <p:sldId id="273" r:id="rId25"/>
    <p:sldId id="274" r:id="rId26"/>
    <p:sldId id="28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24"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187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2A3583-4B3D-4496-BC50-2C7EC29EC95D}"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35E07B-3622-4EE7-9A69-A07F2CE704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FF00"/>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A3583-4B3D-4496-BC50-2C7EC29EC95D}" type="datetimeFigureOut">
              <a:rPr lang="ru-RU" smtClean="0"/>
              <a:pPr/>
              <a:t>23.03.2015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5E07B-3622-4EE7-9A69-A07F2CE704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7.jpeg"/><Relationship Id="rId7" Type="http://schemas.openxmlformats.org/officeDocument/2006/relationships/hyperlink" Target="http://forum.say7.info/album_page.php?pic_id=737848"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forum.say7.info/album_page.php?pic_id=7167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forum.say7.info/album_page.php?pic_id=71719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orum.say7.info/album_page.php?pic_id=716731"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reeninfo.ru/img/work/article/t_5502_2_1333007012_big_rsz.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noGrp="1"/>
          </p:cNvSpPr>
          <p:nvPr>
            <p:ph type="title"/>
          </p:nvPr>
        </p:nvSpPr>
        <p:spPr>
          <a:xfrm>
            <a:off x="1043608" y="836712"/>
            <a:ext cx="7097071" cy="4339650"/>
          </a:xfrm>
          <a:prstGeom prst="rect">
            <a:avLst/>
          </a:prstGeom>
          <a:noFill/>
        </p:spPr>
        <p:txBody>
          <a:bodyPr wrap="none" rtlCol="0">
            <a:spAutoFit/>
          </a:bodyPr>
          <a:lstStyle/>
          <a:p>
            <a:pPr algn="ctr"/>
            <a:r>
              <a:rPr lang="ru-RU" sz="4400" b="1" dirty="0" smtClean="0">
                <a:latin typeface="Times New Roman" pitchFamily="18" charset="0"/>
                <a:cs typeface="Times New Roman" pitchFamily="18" charset="0"/>
              </a:rPr>
              <a:t>Исследовательская работа</a:t>
            </a:r>
            <a:r>
              <a:rPr lang="ru-RU" b="1" dirty="0" smtClean="0">
                <a:latin typeface="Times New Roman" pitchFamily="18" charset="0"/>
                <a:cs typeface="Times New Roman" pitchFamily="18" charset="0"/>
              </a:rPr>
              <a:t> </a:t>
            </a:r>
          </a:p>
          <a:p>
            <a:pPr algn="ctr"/>
            <a:r>
              <a:rPr lang="ru-RU" sz="3200" b="1" dirty="0" smtClean="0">
                <a:latin typeface="Times New Roman" pitchFamily="18" charset="0"/>
                <a:cs typeface="Times New Roman" pitchFamily="18" charset="0"/>
              </a:rPr>
              <a:t>ученика 4б класса </a:t>
            </a:r>
          </a:p>
          <a:p>
            <a:pPr algn="ctr"/>
            <a:r>
              <a:rPr lang="ru-RU" sz="3200" b="1" dirty="0" smtClean="0">
                <a:latin typeface="Times New Roman" pitchFamily="18" charset="0"/>
                <a:cs typeface="Times New Roman" pitchFamily="18" charset="0"/>
              </a:rPr>
              <a:t>МОУ «СОШ №6»</a:t>
            </a:r>
          </a:p>
          <a:p>
            <a:pPr algn="ctr"/>
            <a:r>
              <a:rPr lang="ru-RU" sz="3200" b="1" dirty="0" smtClean="0">
                <a:latin typeface="Times New Roman" pitchFamily="18" charset="0"/>
                <a:cs typeface="Times New Roman" pitchFamily="18" charset="0"/>
              </a:rPr>
              <a:t>г.Подольска</a:t>
            </a:r>
          </a:p>
          <a:p>
            <a:pPr algn="ctr"/>
            <a:endParaRPr lang="ru-RU" sz="3200" b="1" dirty="0" smtClean="0">
              <a:latin typeface="Times New Roman" pitchFamily="18" charset="0"/>
              <a:cs typeface="Times New Roman" pitchFamily="18" charset="0"/>
            </a:endParaRPr>
          </a:p>
          <a:p>
            <a:pPr algn="ctr"/>
            <a:endParaRPr lang="ru-RU" sz="3200" b="1" dirty="0" smtClean="0">
              <a:latin typeface="Times New Roman" pitchFamily="18" charset="0"/>
              <a:cs typeface="Times New Roman" pitchFamily="18" charset="0"/>
            </a:endParaRPr>
          </a:p>
          <a:p>
            <a:pPr algn="ctr"/>
            <a:r>
              <a:rPr lang="ru-RU" sz="3200" b="1" dirty="0" smtClean="0">
                <a:latin typeface="Times New Roman" pitchFamily="18" charset="0"/>
                <a:cs typeface="Times New Roman" pitchFamily="18" charset="0"/>
              </a:rPr>
              <a:t>Номинация</a:t>
            </a:r>
          </a:p>
          <a:p>
            <a:pPr algn="ctr"/>
            <a:r>
              <a:rPr lang="ru-RU" sz="3200" b="1" dirty="0" smtClean="0">
                <a:latin typeface="Times New Roman" pitchFamily="18" charset="0"/>
                <a:cs typeface="Times New Roman" pitchFamily="18" charset="0"/>
              </a:rPr>
              <a:t> </a:t>
            </a:r>
            <a:r>
              <a:rPr lang="ru-RU" sz="4000" b="1" i="1" dirty="0" smtClean="0">
                <a:latin typeface="Times New Roman" pitchFamily="18" charset="0"/>
                <a:cs typeface="Times New Roman" pitchFamily="18" charset="0"/>
              </a:rPr>
              <a:t>«Эксперимент»</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l"/>
            <a:r>
              <a:rPr lang="ru-RU" b="1" dirty="0" smtClean="0">
                <a:solidFill>
                  <a:srgbClr val="002060"/>
                </a:solidFill>
                <a:latin typeface="Times New Roman" pitchFamily="18" charset="0"/>
                <a:cs typeface="Times New Roman" pitchFamily="18" charset="0"/>
              </a:rPr>
              <a:t>История появления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268760"/>
            <a:ext cx="5724128" cy="4608512"/>
          </a:xfrm>
        </p:spPr>
        <p:txBody>
          <a:bodyPr>
            <a:normAutofit fontScale="92500" lnSpcReduction="20000"/>
          </a:bodyPr>
          <a:lstStyle/>
          <a:p>
            <a:pPr>
              <a:buNone/>
            </a:pPr>
            <a:r>
              <a:rPr lang="ru-RU" dirty="0" smtClean="0"/>
              <a:t>    </a:t>
            </a:r>
            <a:r>
              <a:rPr lang="ru-RU" dirty="0" smtClean="0">
                <a:latin typeface="Times New Roman" pitchFamily="18" charset="0"/>
                <a:cs typeface="Times New Roman" pitchFamily="18" charset="0"/>
              </a:rPr>
              <a:t>Особое внимание этому овощу уделяли индейцы майя. Они считали томат священным растением. Существовало убеждение, что им питаются боги, посылающие благодарность на их землю. Из сушённых плодов делали  амулеты. Считалось также, что если съесть семена томата, то это дарует божественную силу.</a:t>
            </a:r>
          </a:p>
        </p:txBody>
      </p:sp>
      <p:pic>
        <p:nvPicPr>
          <p:cNvPr id="37890" name="Picture 2" descr="Древние культуры - МАЙЯ. - Пикник - Форум для Всех и для Каждого - скачать бесплатно фильмы, музыку, клипы"/>
          <p:cNvPicPr>
            <a:picLocks noChangeAspect="1" noChangeArrowheads="1"/>
          </p:cNvPicPr>
          <p:nvPr/>
        </p:nvPicPr>
        <p:blipFill>
          <a:blip r:embed="rId2" cstate="print">
            <a:lum contrast="10000"/>
          </a:blip>
          <a:srcRect/>
          <a:stretch>
            <a:fillRect/>
          </a:stretch>
        </p:blipFill>
        <p:spPr bwMode="auto">
          <a:xfrm>
            <a:off x="5652120" y="1268760"/>
            <a:ext cx="3235673" cy="2448272"/>
          </a:xfrm>
          <a:prstGeom prst="rect">
            <a:avLst/>
          </a:prstGeom>
          <a:noFill/>
          <a:ln>
            <a:solidFill>
              <a:schemeClr val="accent1"/>
            </a:solidFill>
          </a:ln>
        </p:spPr>
      </p:pic>
      <p:pic>
        <p:nvPicPr>
          <p:cNvPr id="37892" name="Picture 4" descr="Конец света 21 декабря 2012 года. Что будет. Мнение у"/>
          <p:cNvPicPr>
            <a:picLocks noChangeAspect="1" noChangeArrowheads="1"/>
          </p:cNvPicPr>
          <p:nvPr/>
        </p:nvPicPr>
        <p:blipFill>
          <a:blip r:embed="rId3" cstate="print">
            <a:lum bright="-10000" contrast="10000"/>
          </a:blip>
          <a:srcRect/>
          <a:stretch>
            <a:fillRect/>
          </a:stretch>
        </p:blipFill>
        <p:spPr bwMode="auto">
          <a:xfrm>
            <a:off x="5652120" y="3933056"/>
            <a:ext cx="3284364" cy="2448272"/>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edg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wedge">
                                      <p:cBhvr>
                                        <p:cTn id="19"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l"/>
            <a:r>
              <a:rPr lang="ru-RU" b="1" dirty="0" smtClean="0">
                <a:solidFill>
                  <a:srgbClr val="002060"/>
                </a:solidFill>
                <a:latin typeface="Times New Roman" pitchFamily="18" charset="0"/>
                <a:cs typeface="Times New Roman" pitchFamily="18" charset="0"/>
              </a:rPr>
              <a:t>История появления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80728"/>
            <a:ext cx="5652120" cy="2376264"/>
          </a:xfrm>
        </p:spPr>
        <p:txBody>
          <a:bodyPr>
            <a:normAutofit fontScale="85000" lnSpcReduction="20000"/>
          </a:bodyPr>
          <a:lstStyle/>
          <a:p>
            <a:endParaRPr lang="ru-RU" dirty="0" smtClean="0"/>
          </a:p>
          <a:p>
            <a:pPr>
              <a:buNone/>
            </a:pPr>
            <a:r>
              <a:rPr lang="ru-RU" dirty="0" smtClean="0"/>
              <a:t>     </a:t>
            </a:r>
            <a:r>
              <a:rPr lang="ru-RU" sz="3500" dirty="0" smtClean="0">
                <a:latin typeface="Times New Roman" pitchFamily="18" charset="0"/>
                <a:cs typeface="Times New Roman" pitchFamily="18" charset="0"/>
              </a:rPr>
              <a:t>То, что помидоры можно </a:t>
            </a:r>
            <a:r>
              <a:rPr lang="ru-RU" sz="3500" dirty="0" smtClean="0">
                <a:latin typeface="Times New Roman" pitchFamily="18" charset="0"/>
                <a:cs typeface="Times New Roman" pitchFamily="18" charset="0"/>
              </a:rPr>
              <a:t>есть, </a:t>
            </a:r>
            <a:r>
              <a:rPr lang="ru-RU" sz="3500" dirty="0" smtClean="0">
                <a:latin typeface="Times New Roman" pitchFamily="18" charset="0"/>
                <a:cs typeface="Times New Roman" pitchFamily="18" charset="0"/>
              </a:rPr>
              <a:t>было установлено лишь в 19 веке. До этого эти безобидные овощи считались страшно ядовитыми.</a:t>
            </a:r>
            <a:endParaRPr lang="ru-RU" sz="3500" dirty="0">
              <a:latin typeface="Times New Roman" pitchFamily="18" charset="0"/>
              <a:cs typeface="Times New Roman" pitchFamily="18" charset="0"/>
            </a:endParaRPr>
          </a:p>
        </p:txBody>
      </p:sp>
      <p:pic>
        <p:nvPicPr>
          <p:cNvPr id="4" name="Рисунок 3" descr="За год литовские помидоры подорожали в два раза - RU.DELFI"/>
          <p:cNvPicPr/>
          <p:nvPr/>
        </p:nvPicPr>
        <p:blipFill>
          <a:blip r:embed="rId2" cstate="print">
            <a:lum bright="-10000" contrast="20000"/>
          </a:blip>
          <a:srcRect/>
          <a:stretch>
            <a:fillRect/>
          </a:stretch>
        </p:blipFill>
        <p:spPr bwMode="auto">
          <a:xfrm>
            <a:off x="5724128" y="1196752"/>
            <a:ext cx="3055987" cy="2160240"/>
          </a:xfrm>
          <a:prstGeom prst="rect">
            <a:avLst/>
          </a:prstGeom>
          <a:noFill/>
          <a:ln w="9525">
            <a:solidFill>
              <a:schemeClr val="accent1"/>
            </a:solidFill>
            <a:miter lim="800000"/>
            <a:headEnd/>
            <a:tailEnd/>
          </a:ln>
        </p:spPr>
      </p:pic>
      <p:pic>
        <p:nvPicPr>
          <p:cNvPr id="14338" name="Picture 2" descr="Сорт томата: Марьюшка Supersadovod - о саде и огороде просто и интересно"/>
          <p:cNvPicPr>
            <a:picLocks noChangeAspect="1" noChangeArrowheads="1"/>
          </p:cNvPicPr>
          <p:nvPr/>
        </p:nvPicPr>
        <p:blipFill>
          <a:blip r:embed="rId3" cstate="print">
            <a:lum bright="-10000" contrast="20000"/>
          </a:blip>
          <a:srcRect/>
          <a:stretch>
            <a:fillRect/>
          </a:stretch>
        </p:blipFill>
        <p:spPr bwMode="auto">
          <a:xfrm>
            <a:off x="3059832" y="3429000"/>
            <a:ext cx="2520280" cy="3024336"/>
          </a:xfrm>
          <a:prstGeom prst="rect">
            <a:avLst/>
          </a:prstGeom>
          <a:noFill/>
          <a:ln>
            <a:solidFill>
              <a:schemeClr val="accent1"/>
            </a:solidFill>
          </a:ln>
        </p:spPr>
      </p:pic>
      <p:pic>
        <p:nvPicPr>
          <p:cNvPr id="14340" name="Picture 4" descr="Фото природа, город, вишня, квіти, сад, літо, інше, малина, троянда, дари природи, помідор, огірок, абрикоси, анютині, сливи"/>
          <p:cNvPicPr>
            <a:picLocks noChangeAspect="1" noChangeArrowheads="1"/>
          </p:cNvPicPr>
          <p:nvPr/>
        </p:nvPicPr>
        <p:blipFill>
          <a:blip r:embed="rId4" cstate="print">
            <a:lum bright="-10000" contrast="10000"/>
          </a:blip>
          <a:srcRect/>
          <a:stretch>
            <a:fillRect/>
          </a:stretch>
        </p:blipFill>
        <p:spPr bwMode="auto">
          <a:xfrm>
            <a:off x="5724128" y="3573016"/>
            <a:ext cx="3024336" cy="2160240"/>
          </a:xfrm>
          <a:prstGeom prst="rect">
            <a:avLst/>
          </a:prstGeom>
          <a:noFill/>
          <a:ln>
            <a:solidFill>
              <a:schemeClr val="accent1"/>
            </a:solidFill>
          </a:ln>
        </p:spPr>
      </p:pic>
      <p:pic>
        <p:nvPicPr>
          <p:cNvPr id="14342" name="Picture 6" descr="кулинарные подсказки Записи в рубрике кулинарные подсказки Дневник ljuboznaika : LiveInternet - Российский Сервис Онлайн-Дневник"/>
          <p:cNvPicPr>
            <a:picLocks noChangeAspect="1" noChangeArrowheads="1"/>
          </p:cNvPicPr>
          <p:nvPr/>
        </p:nvPicPr>
        <p:blipFill>
          <a:blip r:embed="rId5" cstate="print"/>
          <a:srcRect/>
          <a:stretch>
            <a:fillRect/>
          </a:stretch>
        </p:blipFill>
        <p:spPr bwMode="auto">
          <a:xfrm>
            <a:off x="323528" y="3429000"/>
            <a:ext cx="2520280" cy="3024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Интересные факты </a:t>
            </a:r>
            <a:br>
              <a:rPr lang="ru-RU" b="1" dirty="0" smtClean="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в «биографии» томатов:</a:t>
            </a:r>
            <a:endParaRPr lang="ru-RU" b="1" dirty="0">
              <a:solidFill>
                <a:srgbClr val="002060"/>
              </a:solidFill>
              <a:latin typeface="Times New Roman" pitchFamily="18" charset="0"/>
              <a:cs typeface="Times New Roman" pitchFamily="18" charset="0"/>
            </a:endParaRPr>
          </a:p>
        </p:txBody>
      </p:sp>
      <p:sp>
        <p:nvSpPr>
          <p:cNvPr id="5" name="Содержимое 4"/>
          <p:cNvSpPr>
            <a:spLocks noGrp="1"/>
          </p:cNvSpPr>
          <p:nvPr>
            <p:ph idx="1"/>
          </p:nvPr>
        </p:nvSpPr>
        <p:spPr>
          <a:xfrm>
            <a:off x="0" y="1484784"/>
            <a:ext cx="8686800" cy="4525963"/>
          </a:xfrm>
        </p:spPr>
        <p:txBody>
          <a:bodyPr>
            <a:noAutofit/>
          </a:bodyPr>
          <a:lstStyle/>
          <a:p>
            <a:pPr>
              <a:buNone/>
            </a:pPr>
            <a:r>
              <a:rPr lang="ru-RU" sz="2000" dirty="0" smtClean="0">
                <a:latin typeface="Times New Roman" pitchFamily="18" charset="0"/>
                <a:cs typeface="Times New Roman" pitchFamily="18" charset="0"/>
              </a:rPr>
              <a:t>      Очень широко известна история о попытке </a:t>
            </a:r>
          </a:p>
          <a:p>
            <a:pPr>
              <a:buNone/>
            </a:pPr>
            <a:r>
              <a:rPr lang="ru-RU" sz="2000" dirty="0" smtClean="0">
                <a:latin typeface="Times New Roman" pitchFamily="18" charset="0"/>
                <a:cs typeface="Times New Roman" pitchFamily="18" charset="0"/>
              </a:rPr>
              <a:t>     отравить Дж. Вашингтона, первого президента </a:t>
            </a:r>
          </a:p>
          <a:p>
            <a:pPr>
              <a:buNone/>
            </a:pPr>
            <a:r>
              <a:rPr lang="ru-RU" sz="2000" dirty="0" smtClean="0">
                <a:latin typeface="Times New Roman" pitchFamily="18" charset="0"/>
                <a:cs typeface="Times New Roman" pitchFamily="18" charset="0"/>
              </a:rPr>
              <a:t>    Соединенных штатов. В 1776 году, в войне за </a:t>
            </a:r>
          </a:p>
          <a:p>
            <a:pPr>
              <a:buNone/>
            </a:pPr>
            <a:r>
              <a:rPr lang="ru-RU" sz="2000" dirty="0" smtClean="0">
                <a:latin typeface="Times New Roman" pitchFamily="18" charset="0"/>
                <a:cs typeface="Times New Roman" pitchFamily="18" charset="0"/>
              </a:rPr>
              <a:t>    независимость североамериканских колоний </a:t>
            </a:r>
          </a:p>
          <a:p>
            <a:pPr>
              <a:buNone/>
            </a:pPr>
            <a:r>
              <a:rPr lang="ru-RU" sz="2000" dirty="0" smtClean="0">
                <a:latin typeface="Times New Roman" pitchFamily="18" charset="0"/>
                <a:cs typeface="Times New Roman" pitchFamily="18" charset="0"/>
              </a:rPr>
              <a:t>    Англии он был предводителем повстанцев. </a:t>
            </a:r>
          </a:p>
          <a:p>
            <a:pPr>
              <a:buNone/>
            </a:pPr>
            <a:r>
              <a:rPr lang="ru-RU" sz="2000" dirty="0" smtClean="0">
                <a:latin typeface="Times New Roman" pitchFamily="18" charset="0"/>
                <a:cs typeface="Times New Roman" pitchFamily="18" charset="0"/>
              </a:rPr>
              <a:t>    Поваром у Вашингтона служил некто Джеймс </a:t>
            </a:r>
          </a:p>
          <a:p>
            <a:pPr>
              <a:buNone/>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Бэтсли</a:t>
            </a:r>
            <a:r>
              <a:rPr lang="ru-RU" sz="2000" dirty="0" smtClean="0">
                <a:latin typeface="Times New Roman" pitchFamily="18" charset="0"/>
                <a:cs typeface="Times New Roman" pitchFamily="18" charset="0"/>
              </a:rPr>
              <a:t>, он-то и получил задание отравить </a:t>
            </a:r>
            <a:r>
              <a:rPr lang="ru-RU" sz="2000" dirty="0" err="1" smtClean="0">
                <a:latin typeface="Times New Roman" pitchFamily="18" charset="0"/>
                <a:cs typeface="Times New Roman" pitchFamily="18" charset="0"/>
              </a:rPr>
              <a:t>главно</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командующего. Не мудрствуя лукаво, повар выбрал </a:t>
            </a:r>
          </a:p>
          <a:p>
            <a:pPr>
              <a:buNone/>
            </a:pPr>
            <a:r>
              <a:rPr lang="ru-RU" sz="2000" dirty="0" smtClean="0">
                <a:latin typeface="Times New Roman" pitchFamily="18" charset="0"/>
                <a:cs typeface="Times New Roman" pitchFamily="18" charset="0"/>
              </a:rPr>
              <a:t>    орудием смерти томаты (на тот момент в их ядовитых свойствах никто не </a:t>
            </a:r>
          </a:p>
          <a:p>
            <a:pPr>
              <a:buNone/>
            </a:pPr>
            <a:r>
              <a:rPr lang="ru-RU" sz="2000" dirty="0" smtClean="0">
                <a:latin typeface="Times New Roman" pitchFamily="18" charset="0"/>
                <a:cs typeface="Times New Roman" pitchFamily="18" charset="0"/>
              </a:rPr>
              <a:t>    сомневался), приправив ими жаркое. Уверенный в успехе, повар тут же </a:t>
            </a:r>
          </a:p>
          <a:p>
            <a:pPr>
              <a:buNone/>
            </a:pPr>
            <a:r>
              <a:rPr lang="ru-RU" sz="2000" dirty="0" smtClean="0">
                <a:latin typeface="Times New Roman" pitchFamily="18" charset="0"/>
                <a:cs typeface="Times New Roman" pitchFamily="18" charset="0"/>
              </a:rPr>
              <a:t>    написал донесение об успешно проведенной операции командующему</a:t>
            </a:r>
          </a:p>
          <a:p>
            <a:pPr>
              <a:buNone/>
            </a:pPr>
            <a:r>
              <a:rPr lang="ru-RU" sz="2000" dirty="0" smtClean="0">
                <a:latin typeface="Times New Roman" pitchFamily="18" charset="0"/>
                <a:cs typeface="Times New Roman" pitchFamily="18" charset="0"/>
              </a:rPr>
              <a:t>    королевскими войсками. Каково же было удивление повара, когда </a:t>
            </a:r>
          </a:p>
          <a:p>
            <a:pPr>
              <a:buNone/>
            </a:pPr>
            <a:r>
              <a:rPr lang="ru-RU" sz="2000" dirty="0" smtClean="0">
                <a:latin typeface="Times New Roman" pitchFamily="18" charset="0"/>
                <a:cs typeface="Times New Roman" pitchFamily="18" charset="0"/>
              </a:rPr>
              <a:t>    Вашингтон, с аппетитом поев жаркого, лег спать и на следующий день</a:t>
            </a:r>
          </a:p>
          <a:p>
            <a:pPr>
              <a:buNone/>
            </a:pPr>
            <a:r>
              <a:rPr lang="ru-RU" sz="2000" dirty="0" smtClean="0">
                <a:latin typeface="Times New Roman" pitchFamily="18" charset="0"/>
                <a:cs typeface="Times New Roman" pitchFamily="18" charset="0"/>
              </a:rPr>
              <a:t>    проснулся в полном здравии. </a:t>
            </a:r>
          </a:p>
          <a:p>
            <a:pPr>
              <a:buNone/>
            </a:pPr>
            <a:endParaRPr lang="ru-RU" sz="2000" dirty="0">
              <a:latin typeface="Times New Roman" pitchFamily="18" charset="0"/>
              <a:cs typeface="Times New Roman" pitchFamily="18" charset="0"/>
            </a:endParaRPr>
          </a:p>
        </p:txBody>
      </p:sp>
      <p:pic>
        <p:nvPicPr>
          <p:cNvPr id="6" name="Рисунок 5" descr="portrait_of_george_washington.jpg"/>
          <p:cNvPicPr>
            <a:picLocks noChangeAspect="1"/>
          </p:cNvPicPr>
          <p:nvPr/>
        </p:nvPicPr>
        <p:blipFill>
          <a:blip r:embed="rId2" cstate="print"/>
          <a:stretch>
            <a:fillRect/>
          </a:stretch>
        </p:blipFill>
        <p:spPr>
          <a:xfrm>
            <a:off x="6012160" y="1412777"/>
            <a:ext cx="2815023" cy="30444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88840"/>
            <a:ext cx="5256584" cy="346050"/>
          </a:xfrm>
        </p:spPr>
        <p:txBody>
          <a:bodyPr>
            <a:normAutofit fontScale="90000"/>
          </a:bodyPr>
          <a:lstStyle/>
          <a:p>
            <a:pPr algn="l"/>
            <a:r>
              <a:rPr lang="ru-RU" sz="2700" dirty="0" smtClean="0">
                <a:latin typeface="Times New Roman" pitchFamily="18" charset="0"/>
                <a:cs typeface="Times New Roman" pitchFamily="18" charset="0"/>
              </a:rPr>
              <a:t>Существует версия, что ещё в 1780 году русский посол привёз императрице Екатерине второй из Парижа среди заморских растений также и томат. Однако императрице не понравились «яблоки любви». Общее заключение было таково: </a:t>
            </a:r>
            <a:r>
              <a:rPr lang="ru-RU" sz="2700" b="1" i="1" dirty="0" smtClean="0">
                <a:latin typeface="Times New Roman" pitchFamily="18" charset="0"/>
                <a:cs typeface="Times New Roman" pitchFamily="18" charset="0"/>
              </a:rPr>
              <a:t>«Плоды зело чудные и мудрые, но вкусом не подходящие».</a:t>
            </a:r>
            <a:r>
              <a:rPr lang="ru-RU" dirty="0" smtClean="0"/>
              <a:t/>
            </a:r>
            <a:br>
              <a:rPr lang="ru-RU" dirty="0" smtClean="0"/>
            </a:br>
            <a:endParaRPr lang="ru-RU" dirty="0"/>
          </a:p>
        </p:txBody>
      </p:sp>
      <p:sp>
        <p:nvSpPr>
          <p:cNvPr id="3" name="Содержимое 2"/>
          <p:cNvSpPr>
            <a:spLocks noGrp="1"/>
          </p:cNvSpPr>
          <p:nvPr>
            <p:ph idx="1"/>
          </p:nvPr>
        </p:nvSpPr>
        <p:spPr>
          <a:xfrm>
            <a:off x="3203848" y="3717032"/>
            <a:ext cx="5698976" cy="2952328"/>
          </a:xfrm>
        </p:spPr>
        <p:txBody>
          <a:bodyPr>
            <a:normAutofit fontScale="85000" lnSpcReduction="20000"/>
          </a:bodyPr>
          <a:lstStyle/>
          <a:p>
            <a:endParaRPr lang="ru-RU" dirty="0" smtClean="0"/>
          </a:p>
          <a:p>
            <a:pPr>
              <a:buNone/>
            </a:pPr>
            <a:r>
              <a:rPr lang="ru-RU" dirty="0" smtClean="0">
                <a:latin typeface="Times New Roman" pitchFamily="18" charset="0"/>
                <a:cs typeface="Times New Roman" pitchFamily="18" charset="0"/>
              </a:rPr>
              <a:t>    В середине 19 столетия, благодаря русскому агроному </a:t>
            </a:r>
            <a:r>
              <a:rPr lang="ru-RU" dirty="0" err="1" smtClean="0">
                <a:latin typeface="Times New Roman" pitchFamily="18" charset="0"/>
                <a:cs typeface="Times New Roman" pitchFamily="18" charset="0"/>
              </a:rPr>
              <a:t>А.Т.Болотову</a:t>
            </a:r>
            <a:r>
              <a:rPr lang="ru-RU" dirty="0" smtClean="0">
                <a:latin typeface="Times New Roman" pitchFamily="18" charset="0"/>
                <a:cs typeface="Times New Roman" pitchFamily="18" charset="0"/>
              </a:rPr>
              <a:t> и огороднику-селекционеру  Е.А.Грачёву томат был признан как овощное растение и получил широкое распространение в России.</a:t>
            </a:r>
            <a:endParaRPr lang="ru-RU" dirty="0">
              <a:latin typeface="Times New Roman" pitchFamily="18" charset="0"/>
              <a:cs typeface="Times New Roman" pitchFamily="18" charset="0"/>
            </a:endParaRPr>
          </a:p>
        </p:txBody>
      </p:sp>
      <p:pic>
        <p:nvPicPr>
          <p:cNvPr id="4" name="Рисунок 3" descr="sj-03-24.jpg"/>
          <p:cNvPicPr>
            <a:picLocks noChangeAspect="1"/>
          </p:cNvPicPr>
          <p:nvPr/>
        </p:nvPicPr>
        <p:blipFill>
          <a:blip r:embed="rId2" cstate="print">
            <a:lum contrast="10000"/>
          </a:blip>
          <a:stretch>
            <a:fillRect/>
          </a:stretch>
        </p:blipFill>
        <p:spPr>
          <a:xfrm>
            <a:off x="5868144" y="260648"/>
            <a:ext cx="2880320" cy="3384376"/>
          </a:xfrm>
          <a:prstGeom prst="rect">
            <a:avLst/>
          </a:prstGeom>
          <a:ln>
            <a:solidFill>
              <a:schemeClr val="accent1"/>
            </a:solidFill>
          </a:ln>
        </p:spPr>
      </p:pic>
      <p:pic>
        <p:nvPicPr>
          <p:cNvPr id="12294" name="Picture 6" descr="Как переплелись судьбы двух ученых Андрей Болотов и Александр Бердышев Часть 1"/>
          <p:cNvPicPr>
            <a:picLocks noChangeAspect="1" noChangeArrowheads="1"/>
          </p:cNvPicPr>
          <p:nvPr/>
        </p:nvPicPr>
        <p:blipFill>
          <a:blip r:embed="rId3" cstate="print">
            <a:lum bright="-10000" contrast="10000"/>
          </a:blip>
          <a:srcRect/>
          <a:stretch>
            <a:fillRect/>
          </a:stretch>
        </p:blipFill>
        <p:spPr bwMode="auto">
          <a:xfrm>
            <a:off x="251520" y="3573016"/>
            <a:ext cx="2752284" cy="3095783"/>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2294"/>
                                        </p:tgtEl>
                                        <p:attrNameLst>
                                          <p:attrName>style.visibility</p:attrName>
                                        </p:attrNameLst>
                                      </p:cBhvr>
                                      <p:to>
                                        <p:strVal val="visible"/>
                                      </p:to>
                                    </p:set>
                                    <p:animEffect transition="in" filter="wedge">
                                      <p:cBhvr>
                                        <p:cTn id="26"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06090"/>
          </a:xfrm>
        </p:spPr>
        <p:txBody>
          <a:bodyPr>
            <a:normAutofit fontScale="90000"/>
          </a:bodyPr>
          <a:lstStyle/>
          <a:p>
            <a:r>
              <a:rPr lang="ru-RU" b="1" dirty="0" smtClean="0">
                <a:solidFill>
                  <a:srgbClr val="002060"/>
                </a:solidFill>
                <a:latin typeface="Times New Roman" pitchFamily="18" charset="0"/>
                <a:cs typeface="Times New Roman" pitchFamily="18" charset="0"/>
              </a:rPr>
              <a:t>Полезные свойства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80728"/>
            <a:ext cx="8820472" cy="3744416"/>
          </a:xfrm>
        </p:spPr>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Сегодня помидоры «завоевали» </a:t>
            </a:r>
          </a:p>
          <a:p>
            <a:pPr>
              <a:buNone/>
            </a:pPr>
            <a:r>
              <a:rPr lang="ru-RU" dirty="0" smtClean="0">
                <a:latin typeface="Times New Roman" pitchFamily="18" charset="0"/>
                <a:cs typeface="Times New Roman" pitchFamily="18" charset="0"/>
              </a:rPr>
              <a:t>    мир. Их едят свежими, жаренными,</a:t>
            </a:r>
          </a:p>
          <a:p>
            <a:pPr>
              <a:buNone/>
            </a:pPr>
            <a:r>
              <a:rPr lang="ru-RU" dirty="0" smtClean="0">
                <a:latin typeface="Times New Roman" pitchFamily="18" charset="0"/>
                <a:cs typeface="Times New Roman" pitchFamily="18" charset="0"/>
              </a:rPr>
              <a:t>    солёными, маринованными, из них</a:t>
            </a:r>
          </a:p>
          <a:p>
            <a:pPr>
              <a:buNone/>
            </a:pPr>
            <a:r>
              <a:rPr lang="ru-RU" dirty="0" smtClean="0">
                <a:latin typeface="Times New Roman" pitchFamily="18" charset="0"/>
                <a:cs typeface="Times New Roman" pitchFamily="18" charset="0"/>
              </a:rPr>
              <a:t>    готовят супы, салаты, получают </a:t>
            </a:r>
          </a:p>
          <a:p>
            <a:pPr>
              <a:buNone/>
            </a:pPr>
            <a:r>
              <a:rPr lang="ru-RU" dirty="0" smtClean="0">
                <a:latin typeface="Times New Roman" pitchFamily="18" charset="0"/>
                <a:cs typeface="Times New Roman" pitchFamily="18" charset="0"/>
              </a:rPr>
              <a:t>    томатный сок и пасту. Они не только </a:t>
            </a:r>
          </a:p>
          <a:p>
            <a:pPr>
              <a:buNone/>
            </a:pPr>
            <a:r>
              <a:rPr lang="ru-RU" dirty="0" smtClean="0">
                <a:latin typeface="Times New Roman" pitchFamily="18" charset="0"/>
                <a:cs typeface="Times New Roman" pitchFamily="18" charset="0"/>
              </a:rPr>
              <a:t>    чрезвычайно вкусны, но и полезны, считаются </a:t>
            </a:r>
          </a:p>
          <a:p>
            <a:pPr>
              <a:buNone/>
            </a:pPr>
            <a:r>
              <a:rPr lang="ru-RU" dirty="0" smtClean="0">
                <a:latin typeface="Times New Roman" pitchFamily="18" charset="0"/>
                <a:cs typeface="Times New Roman" pitchFamily="18" charset="0"/>
              </a:rPr>
              <a:t>    исключительно ценным диетическим продуктом. В </a:t>
            </a:r>
          </a:p>
          <a:p>
            <a:pPr>
              <a:buNone/>
            </a:pPr>
            <a:r>
              <a:rPr lang="ru-RU" dirty="0" smtClean="0">
                <a:latin typeface="Times New Roman" pitchFamily="18" charset="0"/>
                <a:cs typeface="Times New Roman" pitchFamily="18" charset="0"/>
              </a:rPr>
              <a:t>    одном стакане томатного сока содержится половинная</a:t>
            </a:r>
          </a:p>
          <a:p>
            <a:pPr>
              <a:buNone/>
            </a:pPr>
            <a:r>
              <a:rPr lang="ru-RU" dirty="0" smtClean="0">
                <a:latin typeface="Times New Roman" pitchFamily="18" charset="0"/>
                <a:cs typeface="Times New Roman" pitchFamily="18" charset="0"/>
              </a:rPr>
              <a:t>    суточная норма витамина С и каротина. </a:t>
            </a:r>
          </a:p>
          <a:p>
            <a:pPr>
              <a:buNone/>
            </a:pPr>
            <a:endParaRPr lang="ru-RU" dirty="0" smtClean="0">
              <a:latin typeface="Times New Roman" pitchFamily="18" charset="0"/>
              <a:cs typeface="Times New Roman" pitchFamily="18" charset="0"/>
            </a:endParaRPr>
          </a:p>
          <a:p>
            <a:pPr>
              <a:buNone/>
            </a:pPr>
            <a:endParaRPr lang="ru-RU" dirty="0"/>
          </a:p>
        </p:txBody>
      </p:sp>
      <p:pic>
        <p:nvPicPr>
          <p:cNvPr id="11268" name="Picture 4" descr="Томатный сок, стакан, помидоры, сельдерей обои, фото, картинки"/>
          <p:cNvPicPr>
            <a:picLocks noChangeAspect="1" noChangeArrowheads="1"/>
          </p:cNvPicPr>
          <p:nvPr/>
        </p:nvPicPr>
        <p:blipFill>
          <a:blip r:embed="rId2" cstate="print">
            <a:lum bright="-10000" contrast="10000"/>
          </a:blip>
          <a:srcRect/>
          <a:stretch>
            <a:fillRect/>
          </a:stretch>
        </p:blipFill>
        <p:spPr bwMode="auto">
          <a:xfrm>
            <a:off x="6156176" y="4797152"/>
            <a:ext cx="2592288" cy="1889189"/>
          </a:xfrm>
          <a:prstGeom prst="rect">
            <a:avLst/>
          </a:prstGeom>
          <a:noFill/>
          <a:ln>
            <a:solidFill>
              <a:schemeClr val="accent1"/>
            </a:solidFill>
          </a:ln>
        </p:spPr>
      </p:pic>
      <p:pic>
        <p:nvPicPr>
          <p:cNvPr id="11270" name="Picture 6" descr="Окрошка на томатном соке - Фотоальбом к сервису Офомление блюд"/>
          <p:cNvPicPr>
            <a:picLocks noChangeAspect="1" noChangeArrowheads="1"/>
          </p:cNvPicPr>
          <p:nvPr/>
        </p:nvPicPr>
        <p:blipFill>
          <a:blip r:embed="rId3" cstate="print">
            <a:lum bright="-10000" contrast="20000"/>
          </a:blip>
          <a:srcRect/>
          <a:stretch>
            <a:fillRect/>
          </a:stretch>
        </p:blipFill>
        <p:spPr bwMode="auto">
          <a:xfrm>
            <a:off x="6156176" y="980728"/>
            <a:ext cx="2592288" cy="1896022"/>
          </a:xfrm>
          <a:prstGeom prst="rect">
            <a:avLst/>
          </a:prstGeom>
          <a:noFill/>
          <a:ln>
            <a:solidFill>
              <a:schemeClr val="accent1"/>
            </a:solidFill>
          </a:ln>
        </p:spPr>
      </p:pic>
      <p:pic>
        <p:nvPicPr>
          <p:cNvPr id="11272" name="Picture 8" descr="Помидор салат &quot; Вкусные рецепты с фотографиями на каждый день. Рецепты салатов, рецепты тортов, рецепты выпечки и солений для Ва"/>
          <p:cNvPicPr>
            <a:picLocks noChangeAspect="1" noChangeArrowheads="1"/>
          </p:cNvPicPr>
          <p:nvPr/>
        </p:nvPicPr>
        <p:blipFill>
          <a:blip r:embed="rId4" cstate="print">
            <a:lum bright="-10000" contrast="10000"/>
          </a:blip>
          <a:srcRect/>
          <a:stretch>
            <a:fillRect/>
          </a:stretch>
        </p:blipFill>
        <p:spPr bwMode="auto">
          <a:xfrm>
            <a:off x="395536" y="4797152"/>
            <a:ext cx="2592288" cy="1895611"/>
          </a:xfrm>
          <a:prstGeom prst="rect">
            <a:avLst/>
          </a:prstGeom>
          <a:noFill/>
          <a:ln>
            <a:solidFill>
              <a:schemeClr val="accent1"/>
            </a:solidFill>
          </a:ln>
        </p:spPr>
      </p:pic>
      <p:pic>
        <p:nvPicPr>
          <p:cNvPr id="11274" name="Picture 10" descr="базилик - IVONA"/>
          <p:cNvPicPr>
            <a:picLocks noChangeAspect="1" noChangeArrowheads="1"/>
          </p:cNvPicPr>
          <p:nvPr/>
        </p:nvPicPr>
        <p:blipFill>
          <a:blip r:embed="rId5" cstate="print">
            <a:lum bright="-10000" contrast="10000"/>
          </a:blip>
          <a:srcRect/>
          <a:stretch>
            <a:fillRect/>
          </a:stretch>
        </p:blipFill>
        <p:spPr bwMode="auto">
          <a:xfrm>
            <a:off x="3275856" y="4797152"/>
            <a:ext cx="2634571" cy="1879327"/>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06090"/>
          </a:xfrm>
        </p:spPr>
        <p:txBody>
          <a:bodyPr>
            <a:normAutofit fontScale="90000"/>
          </a:bodyPr>
          <a:lstStyle/>
          <a:p>
            <a:r>
              <a:rPr lang="ru-RU" b="1" dirty="0" smtClean="0">
                <a:solidFill>
                  <a:srgbClr val="002060"/>
                </a:solidFill>
                <a:latin typeface="Times New Roman" pitchFamily="18" charset="0"/>
                <a:cs typeface="Times New Roman" pitchFamily="18" charset="0"/>
              </a:rPr>
              <a:t>Полезные свойства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620688"/>
            <a:ext cx="8892480" cy="3960440"/>
          </a:xfrm>
        </p:spPr>
        <p:txBody>
          <a:bodyPr>
            <a:normAutofit fontScale="77500" lnSpcReduction="20000"/>
          </a:bodyPr>
          <a:lstStyle/>
          <a:p>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Диетологи рекомендуют употреблять свежие томаты  при ряде заболеваний, таких как нарушение обмена веществ, почечнокаменной болезни, истощении организма, сердечно - сосудистых заболеваниях, расстройствах деятельности желудочно-кишечного тракта, язвенной болезни желудка. Кроме того, в помидорах были обнаружены  сильнодействующие фитонциды, что дало научное обоснование народному опыту применения томатной мякоти в лечении инфицированных ран и язв.</a:t>
            </a:r>
          </a:p>
          <a:p>
            <a:pPr>
              <a:buNone/>
            </a:pPr>
            <a:endParaRPr lang="ru-RU" dirty="0">
              <a:latin typeface="Times New Roman" pitchFamily="18" charset="0"/>
              <a:cs typeface="Times New Roman" pitchFamily="18" charset="0"/>
            </a:endParaRPr>
          </a:p>
        </p:txBody>
      </p:sp>
      <p:pic>
        <p:nvPicPr>
          <p:cNvPr id="39942" name="Picture 6" descr="Как сделать аджику из помидоров"/>
          <p:cNvPicPr>
            <a:picLocks noChangeAspect="1" noChangeArrowheads="1"/>
          </p:cNvPicPr>
          <p:nvPr/>
        </p:nvPicPr>
        <p:blipFill>
          <a:blip r:embed="rId2" cstate="print">
            <a:lum bright="-10000" contrast="20000"/>
          </a:blip>
          <a:srcRect/>
          <a:stretch>
            <a:fillRect/>
          </a:stretch>
        </p:blipFill>
        <p:spPr bwMode="auto">
          <a:xfrm>
            <a:off x="395536" y="4509120"/>
            <a:ext cx="2592288" cy="2016223"/>
          </a:xfrm>
          <a:prstGeom prst="rect">
            <a:avLst/>
          </a:prstGeom>
          <a:noFill/>
          <a:ln>
            <a:solidFill>
              <a:schemeClr val="accent1"/>
            </a:solidFill>
          </a:ln>
        </p:spPr>
      </p:pic>
      <p:pic>
        <p:nvPicPr>
          <p:cNvPr id="39944" name="Picture 8" descr="Помидоры &quot; Кулинарная энциклопедия"/>
          <p:cNvPicPr>
            <a:picLocks noChangeAspect="1" noChangeArrowheads="1"/>
          </p:cNvPicPr>
          <p:nvPr/>
        </p:nvPicPr>
        <p:blipFill>
          <a:blip r:embed="rId3" cstate="print">
            <a:lum bright="-10000" contrast="10000"/>
          </a:blip>
          <a:srcRect/>
          <a:stretch>
            <a:fillRect/>
          </a:stretch>
        </p:blipFill>
        <p:spPr bwMode="auto">
          <a:xfrm>
            <a:off x="3203848" y="4509120"/>
            <a:ext cx="2664296" cy="2010645"/>
          </a:xfrm>
          <a:prstGeom prst="rect">
            <a:avLst/>
          </a:prstGeom>
          <a:noFill/>
          <a:ln>
            <a:solidFill>
              <a:schemeClr val="accent1"/>
            </a:solidFill>
          </a:ln>
        </p:spPr>
      </p:pic>
      <p:pic>
        <p:nvPicPr>
          <p:cNvPr id="39946" name="Picture 10" descr="Лучшие рецепты жидких салатов Сплетница &quot; Сплетница"/>
          <p:cNvPicPr>
            <a:picLocks noChangeAspect="1" noChangeArrowheads="1"/>
          </p:cNvPicPr>
          <p:nvPr/>
        </p:nvPicPr>
        <p:blipFill>
          <a:blip r:embed="rId4" cstate="print">
            <a:lum bright="-20000" contrast="10000"/>
          </a:blip>
          <a:srcRect/>
          <a:stretch>
            <a:fillRect/>
          </a:stretch>
        </p:blipFill>
        <p:spPr bwMode="auto">
          <a:xfrm>
            <a:off x="6084168" y="4509120"/>
            <a:ext cx="2664296" cy="2016224"/>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8229600" cy="1143000"/>
          </a:xfrm>
        </p:spPr>
        <p:txBody>
          <a:bodyPr/>
          <a:lstStyle/>
          <a:p>
            <a:pPr algn="l"/>
            <a:r>
              <a:rPr lang="ru-RU" b="1" dirty="0" smtClean="0">
                <a:solidFill>
                  <a:srgbClr val="002060"/>
                </a:solidFill>
                <a:latin typeface="Times New Roman" pitchFamily="18" charset="0"/>
                <a:cs typeface="Times New Roman" pitchFamily="18" charset="0"/>
              </a:rPr>
              <a:t>    Памятник томату</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52736"/>
            <a:ext cx="8892480" cy="3672408"/>
          </a:xfrm>
        </p:spPr>
        <p:txBody>
          <a:bodyPr>
            <a:normAutofit fontScale="92500" lnSpcReduction="20000"/>
          </a:bodyPr>
          <a:lstStyle/>
          <a:p>
            <a:pPr>
              <a:buNone/>
            </a:pPr>
            <a:r>
              <a:rPr lang="ru-RU" dirty="0" smtClean="0">
                <a:latin typeface="Times New Roman" pitchFamily="18" charset="0"/>
                <a:cs typeface="Times New Roman" pitchFamily="18" charset="0"/>
              </a:rPr>
              <a:t>   Необычные памятники</a:t>
            </a:r>
          </a:p>
          <a:p>
            <a:pPr>
              <a:buNone/>
            </a:pPr>
            <a:r>
              <a:rPr lang="ru-RU" dirty="0" smtClean="0">
                <a:latin typeface="Times New Roman" pitchFamily="18" charset="0"/>
                <a:cs typeface="Times New Roman" pitchFamily="18" charset="0"/>
              </a:rPr>
              <a:t>   установлены в некоторых </a:t>
            </a:r>
          </a:p>
          <a:p>
            <a:pPr>
              <a:buNone/>
            </a:pPr>
            <a:r>
              <a:rPr lang="ru-RU" dirty="0" smtClean="0">
                <a:latin typeface="Times New Roman" pitchFamily="18" charset="0"/>
                <a:cs typeface="Times New Roman" pitchFamily="18" charset="0"/>
              </a:rPr>
              <a:t>   городах томатам. Местные </a:t>
            </a:r>
          </a:p>
          <a:p>
            <a:pPr>
              <a:buNone/>
            </a:pPr>
            <a:r>
              <a:rPr lang="ru-RU" dirty="0" smtClean="0">
                <a:latin typeface="Times New Roman" pitchFamily="18" charset="0"/>
                <a:cs typeface="Times New Roman" pitchFamily="18" charset="0"/>
              </a:rPr>
              <a:t>   жители называют помидор </a:t>
            </a:r>
          </a:p>
          <a:p>
            <a:pPr>
              <a:buNone/>
            </a:pPr>
            <a:r>
              <a:rPr lang="ru-RU" dirty="0" smtClean="0">
                <a:latin typeface="Times New Roman" pitchFamily="18" charset="0"/>
                <a:cs typeface="Times New Roman" pitchFamily="18" charset="0"/>
              </a:rPr>
              <a:t>   «овощем - кормильцем» за его </a:t>
            </a:r>
          </a:p>
          <a:p>
            <a:pPr>
              <a:buNone/>
            </a:pPr>
            <a:r>
              <a:rPr lang="ru-RU" dirty="0" smtClean="0">
                <a:latin typeface="Times New Roman" pitchFamily="18" charset="0"/>
                <a:cs typeface="Times New Roman" pitchFamily="18" charset="0"/>
              </a:rPr>
              <a:t>  высокие питательные, вкусовые и </a:t>
            </a:r>
          </a:p>
          <a:p>
            <a:pPr>
              <a:buNone/>
            </a:pPr>
            <a:r>
              <a:rPr lang="ru-RU" dirty="0" smtClean="0">
                <a:latin typeface="Times New Roman" pitchFamily="18" charset="0"/>
                <a:cs typeface="Times New Roman" pitchFamily="18" charset="0"/>
              </a:rPr>
              <a:t>  диетические качества, необходимые </a:t>
            </a:r>
          </a:p>
          <a:p>
            <a:pPr>
              <a:buNone/>
            </a:pPr>
            <a:r>
              <a:rPr lang="ru-RU" dirty="0" smtClean="0">
                <a:latin typeface="Times New Roman" pitchFamily="18" charset="0"/>
                <a:cs typeface="Times New Roman" pitchFamily="18" charset="0"/>
              </a:rPr>
              <a:t>  здоровью человека.</a:t>
            </a:r>
            <a:endParaRPr lang="ru-RU" dirty="0">
              <a:latin typeface="Times New Roman" pitchFamily="18" charset="0"/>
              <a:cs typeface="Times New Roman" pitchFamily="18" charset="0"/>
            </a:endParaRPr>
          </a:p>
        </p:txBody>
      </p:sp>
      <p:pic>
        <p:nvPicPr>
          <p:cNvPr id="4" name="Рисунок 3" descr="18555_m.jpg"/>
          <p:cNvPicPr>
            <a:picLocks noChangeAspect="1"/>
          </p:cNvPicPr>
          <p:nvPr/>
        </p:nvPicPr>
        <p:blipFill>
          <a:blip r:embed="rId2" cstate="print">
            <a:lum bright="-10000" contrast="20000"/>
          </a:blip>
          <a:stretch>
            <a:fillRect/>
          </a:stretch>
        </p:blipFill>
        <p:spPr>
          <a:xfrm>
            <a:off x="3203848" y="4725144"/>
            <a:ext cx="2592288" cy="1872208"/>
          </a:xfrm>
          <a:prstGeom prst="rect">
            <a:avLst/>
          </a:prstGeom>
          <a:ln>
            <a:solidFill>
              <a:schemeClr val="accent1"/>
            </a:solidFill>
          </a:ln>
        </p:spPr>
      </p:pic>
      <p:pic>
        <p:nvPicPr>
          <p:cNvPr id="5" name="Рисунок 4" descr="101113344_7.jpg"/>
          <p:cNvPicPr>
            <a:picLocks noChangeAspect="1"/>
          </p:cNvPicPr>
          <p:nvPr/>
        </p:nvPicPr>
        <p:blipFill>
          <a:blip r:embed="rId3" cstate="print">
            <a:lum bright="-10000" contrast="20000"/>
          </a:blip>
          <a:stretch>
            <a:fillRect/>
          </a:stretch>
        </p:blipFill>
        <p:spPr>
          <a:xfrm>
            <a:off x="6228184" y="4725144"/>
            <a:ext cx="2520280" cy="1851903"/>
          </a:xfrm>
          <a:prstGeom prst="rect">
            <a:avLst/>
          </a:prstGeom>
          <a:ln>
            <a:solidFill>
              <a:schemeClr val="accent1"/>
            </a:solidFill>
          </a:ln>
        </p:spPr>
      </p:pic>
      <p:pic>
        <p:nvPicPr>
          <p:cNvPr id="6" name="Рисунок 5" descr="Необычные памятники (овощи-вершки) часть 1/1. Обсуждение на LiveInternet - Российский Сервис Онлайн-Дневников"/>
          <p:cNvPicPr/>
          <p:nvPr/>
        </p:nvPicPr>
        <p:blipFill>
          <a:blip r:embed="rId4" cstate="print">
            <a:lum bright="-10000" contrast="20000"/>
          </a:blip>
          <a:srcRect/>
          <a:stretch>
            <a:fillRect/>
          </a:stretch>
        </p:blipFill>
        <p:spPr bwMode="auto">
          <a:xfrm>
            <a:off x="251520" y="4725144"/>
            <a:ext cx="2592288" cy="1872208"/>
          </a:xfrm>
          <a:prstGeom prst="rect">
            <a:avLst/>
          </a:prstGeom>
          <a:noFill/>
          <a:ln w="9525">
            <a:solidFill>
              <a:schemeClr val="accent1"/>
            </a:solidFill>
            <a:miter lim="800000"/>
            <a:headEnd/>
            <a:tailEnd/>
          </a:ln>
        </p:spPr>
      </p:pic>
      <p:pic>
        <p:nvPicPr>
          <p:cNvPr id="7" name="Рисунок 6" descr="2 (477x600, 92Kb)"/>
          <p:cNvPicPr/>
          <p:nvPr/>
        </p:nvPicPr>
        <p:blipFill>
          <a:blip r:embed="rId5" cstate="print">
            <a:lum bright="-10000" contrast="20000"/>
          </a:blip>
          <a:srcRect/>
          <a:stretch>
            <a:fillRect/>
          </a:stretch>
        </p:blipFill>
        <p:spPr bwMode="auto">
          <a:xfrm>
            <a:off x="6084168" y="476672"/>
            <a:ext cx="2691755" cy="33123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Мой первый эксперимент по выращиванию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600200"/>
            <a:ext cx="8748464" cy="2260847"/>
          </a:xfrm>
        </p:spPr>
        <p:txBody>
          <a:bodyPr>
            <a:normAutofit fontScale="85000" lnSpcReduction="20000"/>
          </a:bodyPr>
          <a:lstStyle/>
          <a:p>
            <a:pPr>
              <a:buNone/>
            </a:pPr>
            <a:r>
              <a:rPr lang="ru-RU" sz="3300" dirty="0" smtClean="0">
                <a:latin typeface="Times New Roman" pitchFamily="18" charset="0"/>
                <a:cs typeface="Times New Roman" pitchFamily="18" charset="0"/>
              </a:rPr>
              <a:t>    Первым этапом моего исследования было проращивание семян. Для этого семена были помещены в марлевую салфетку, а затем в блюдце. Всё это мы залили водой и поместили на батарею. Постепенно семена увлажнялись и начинали прорастать</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descr="IMG_0056.JPG"/>
          <p:cNvPicPr>
            <a:picLocks noChangeAspect="1"/>
          </p:cNvPicPr>
          <p:nvPr/>
        </p:nvPicPr>
        <p:blipFill>
          <a:blip r:embed="rId2" cstate="print"/>
          <a:stretch>
            <a:fillRect/>
          </a:stretch>
        </p:blipFill>
        <p:spPr>
          <a:xfrm>
            <a:off x="6156176" y="4005064"/>
            <a:ext cx="2736304" cy="2160240"/>
          </a:xfrm>
          <a:prstGeom prst="rect">
            <a:avLst/>
          </a:prstGeom>
          <a:ln>
            <a:solidFill>
              <a:schemeClr val="accent1"/>
            </a:solidFill>
          </a:ln>
        </p:spPr>
      </p:pic>
      <p:pic>
        <p:nvPicPr>
          <p:cNvPr id="5" name="Рисунок 4" descr="IMG_0028.JPG"/>
          <p:cNvPicPr>
            <a:picLocks noChangeAspect="1"/>
          </p:cNvPicPr>
          <p:nvPr/>
        </p:nvPicPr>
        <p:blipFill>
          <a:blip r:embed="rId3" cstate="print">
            <a:lum bright="-10000" contrast="20000"/>
          </a:blip>
          <a:stretch>
            <a:fillRect/>
          </a:stretch>
        </p:blipFill>
        <p:spPr>
          <a:xfrm>
            <a:off x="251520" y="4005064"/>
            <a:ext cx="2736304" cy="2114761"/>
          </a:xfrm>
          <a:prstGeom prst="rect">
            <a:avLst/>
          </a:prstGeom>
          <a:ln>
            <a:solidFill>
              <a:schemeClr val="accent1"/>
            </a:solidFill>
          </a:ln>
        </p:spPr>
      </p:pic>
      <p:pic>
        <p:nvPicPr>
          <p:cNvPr id="6" name="Рисунок 5" descr="IMG_0041.JPG"/>
          <p:cNvPicPr>
            <a:picLocks noChangeAspect="1"/>
          </p:cNvPicPr>
          <p:nvPr/>
        </p:nvPicPr>
        <p:blipFill>
          <a:blip r:embed="rId4" cstate="print">
            <a:lum bright="-10000" contrast="20000"/>
          </a:blip>
          <a:stretch>
            <a:fillRect/>
          </a:stretch>
        </p:blipFill>
        <p:spPr>
          <a:xfrm>
            <a:off x="3203848" y="4005064"/>
            <a:ext cx="2736304" cy="216024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18058"/>
          </a:xfrm>
        </p:spPr>
        <p:txBody>
          <a:bodyPr>
            <a:normAutofit fontScale="90000"/>
          </a:bodyPr>
          <a:lstStyle/>
          <a:p>
            <a:r>
              <a:rPr lang="ru-RU" b="1" dirty="0" smtClean="0">
                <a:solidFill>
                  <a:srgbClr val="002060"/>
                </a:solidFill>
                <a:latin typeface="Times New Roman" pitchFamily="18" charset="0"/>
                <a:cs typeface="Times New Roman" pitchFamily="18" charset="0"/>
              </a:rPr>
              <a:t>Мой первый эксперимент по выращиванию томатов.</a:t>
            </a:r>
            <a:endParaRPr lang="ru-RU" dirty="0"/>
          </a:p>
        </p:txBody>
      </p:sp>
      <p:sp>
        <p:nvSpPr>
          <p:cNvPr id="3" name="Содержимое 2"/>
          <p:cNvSpPr>
            <a:spLocks noGrp="1"/>
          </p:cNvSpPr>
          <p:nvPr>
            <p:ph idx="1"/>
          </p:nvPr>
        </p:nvSpPr>
        <p:spPr>
          <a:xfrm>
            <a:off x="0" y="1340768"/>
            <a:ext cx="8686800" cy="3024336"/>
          </a:xfrm>
        </p:spPr>
        <p:txBody>
          <a:bodyPr>
            <a:normAutofit fontScale="92500" lnSpcReduction="20000"/>
          </a:bodyPr>
          <a:lstStyle/>
          <a:p>
            <a:pPr>
              <a:buNone/>
            </a:pPr>
            <a:r>
              <a:rPr lang="ru-RU" dirty="0" smtClean="0">
                <a:latin typeface="Times New Roman" pitchFamily="18" charset="0"/>
                <a:cs typeface="Times New Roman" pitchFamily="18" charset="0"/>
              </a:rPr>
              <a:t>    Выращивание рассады- это самый ответственный этап. От того, насколько сильными и здоровыми окажутся саженцы томатов и зависит конечный урожай. На этом этапе нужно проявлять максимум терпения и внимания.</a:t>
            </a:r>
          </a:p>
          <a:p>
            <a:pPr>
              <a:buNone/>
            </a:pPr>
            <a:endParaRPr lang="ru-RU" sz="900"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Через 2 недели мы получили проросшие семена, которые тут же посадили в специальный грунт.</a:t>
            </a:r>
            <a:endParaRPr lang="ru-RU" dirty="0">
              <a:latin typeface="Times New Roman" pitchFamily="18" charset="0"/>
              <a:cs typeface="Times New Roman" pitchFamily="18" charset="0"/>
            </a:endParaRPr>
          </a:p>
        </p:txBody>
      </p:sp>
      <p:pic>
        <p:nvPicPr>
          <p:cNvPr id="4" name="Рисунок 3" descr="IMG_0073.JPG"/>
          <p:cNvPicPr>
            <a:picLocks noChangeAspect="1"/>
          </p:cNvPicPr>
          <p:nvPr/>
        </p:nvPicPr>
        <p:blipFill>
          <a:blip r:embed="rId2" cstate="print">
            <a:lum bright="-10000" contrast="20000"/>
          </a:blip>
          <a:stretch>
            <a:fillRect/>
          </a:stretch>
        </p:blipFill>
        <p:spPr>
          <a:xfrm>
            <a:off x="3275856" y="4365104"/>
            <a:ext cx="2771800" cy="2160240"/>
          </a:xfrm>
          <a:prstGeom prst="rect">
            <a:avLst/>
          </a:prstGeom>
          <a:ln>
            <a:solidFill>
              <a:schemeClr val="accent1"/>
            </a:solidFill>
          </a:ln>
        </p:spPr>
      </p:pic>
      <p:pic>
        <p:nvPicPr>
          <p:cNvPr id="5" name="Рисунок 4" descr="IMG_0075.JPG"/>
          <p:cNvPicPr>
            <a:picLocks noChangeAspect="1"/>
          </p:cNvPicPr>
          <p:nvPr/>
        </p:nvPicPr>
        <p:blipFill>
          <a:blip r:embed="rId3" cstate="print">
            <a:lum bright="-10000" contrast="10000"/>
          </a:blip>
          <a:stretch>
            <a:fillRect/>
          </a:stretch>
        </p:blipFill>
        <p:spPr>
          <a:xfrm>
            <a:off x="323528" y="4365104"/>
            <a:ext cx="2808312" cy="2137447"/>
          </a:xfrm>
          <a:prstGeom prst="rect">
            <a:avLst/>
          </a:prstGeom>
          <a:ln>
            <a:solidFill>
              <a:schemeClr val="accent1"/>
            </a:solidFill>
          </a:ln>
        </p:spPr>
      </p:pic>
      <p:pic>
        <p:nvPicPr>
          <p:cNvPr id="7" name="Рисунок 6" descr="C:\Users\Елена\Desktop\Томаты\Илюша помидоры\IMG_0112.JPG"/>
          <p:cNvPicPr/>
          <p:nvPr/>
        </p:nvPicPr>
        <p:blipFill>
          <a:blip r:embed="rId4" cstate="print"/>
          <a:srcRect/>
          <a:stretch>
            <a:fillRect/>
          </a:stretch>
        </p:blipFill>
        <p:spPr bwMode="auto">
          <a:xfrm>
            <a:off x="6228184" y="4365104"/>
            <a:ext cx="2736304" cy="215568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418058"/>
          </a:xfrm>
        </p:spPr>
        <p:txBody>
          <a:bodyPr>
            <a:normAutofit fontScale="90000"/>
          </a:bodyPr>
          <a:lstStyle/>
          <a:p>
            <a:r>
              <a:rPr lang="ru-RU" b="1" dirty="0" smtClean="0">
                <a:solidFill>
                  <a:srgbClr val="002060"/>
                </a:solidFill>
                <a:latin typeface="Times New Roman" pitchFamily="18" charset="0"/>
                <a:cs typeface="Times New Roman" pitchFamily="18" charset="0"/>
              </a:rPr>
              <a:t>Мой первый эксперимент по выращиванию томатов.</a:t>
            </a:r>
            <a:endParaRPr lang="ru-RU" dirty="0"/>
          </a:p>
        </p:txBody>
      </p:sp>
      <p:sp>
        <p:nvSpPr>
          <p:cNvPr id="3" name="Содержимое 2"/>
          <p:cNvSpPr>
            <a:spLocks noGrp="1"/>
          </p:cNvSpPr>
          <p:nvPr>
            <p:ph idx="1"/>
          </p:nvPr>
        </p:nvSpPr>
        <p:spPr>
          <a:xfrm>
            <a:off x="0" y="1484784"/>
            <a:ext cx="6228184" cy="2376264"/>
          </a:xfrm>
        </p:spPr>
        <p:txBody>
          <a:bodyPr>
            <a:normAutofit fontScale="92500" lnSpcReduction="10000"/>
          </a:bodyPr>
          <a:lstStyle/>
          <a:p>
            <a:pPr>
              <a:buNone/>
            </a:pPr>
            <a:r>
              <a:rPr lang="ru-RU" dirty="0" smtClean="0">
                <a:latin typeface="Times New Roman" pitchFamily="18" charset="0"/>
                <a:cs typeface="Times New Roman" pitchFamily="18" charset="0"/>
              </a:rPr>
              <a:t>    Когда рассада выросла до 10 см, мы каждый росток посадили отдельно в стаканчик и продолжали наблюдать, поливая и записывая результаты.</a:t>
            </a:r>
            <a:endParaRPr lang="ru-RU" dirty="0">
              <a:latin typeface="Times New Roman" pitchFamily="18" charset="0"/>
              <a:cs typeface="Times New Roman" pitchFamily="18" charset="0"/>
            </a:endParaRPr>
          </a:p>
        </p:txBody>
      </p:sp>
      <p:pic>
        <p:nvPicPr>
          <p:cNvPr id="4" name="Рисунок 3" descr="IMG_0059.JPG"/>
          <p:cNvPicPr>
            <a:picLocks noChangeAspect="1"/>
          </p:cNvPicPr>
          <p:nvPr/>
        </p:nvPicPr>
        <p:blipFill>
          <a:blip r:embed="rId2" cstate="print">
            <a:lum bright="-10000" contrast="10000"/>
          </a:blip>
          <a:stretch>
            <a:fillRect/>
          </a:stretch>
        </p:blipFill>
        <p:spPr>
          <a:xfrm>
            <a:off x="395536" y="3861048"/>
            <a:ext cx="2736304" cy="2172498"/>
          </a:xfrm>
          <a:prstGeom prst="rect">
            <a:avLst/>
          </a:prstGeom>
          <a:ln>
            <a:solidFill>
              <a:schemeClr val="accent1"/>
            </a:solidFill>
          </a:ln>
        </p:spPr>
      </p:pic>
      <p:pic>
        <p:nvPicPr>
          <p:cNvPr id="5" name="Рисунок 4" descr="IMG_0080.JPG"/>
          <p:cNvPicPr>
            <a:picLocks noChangeAspect="1"/>
          </p:cNvPicPr>
          <p:nvPr/>
        </p:nvPicPr>
        <p:blipFill>
          <a:blip r:embed="rId3" cstate="print">
            <a:lum bright="-10000" contrast="10000"/>
          </a:blip>
          <a:stretch>
            <a:fillRect/>
          </a:stretch>
        </p:blipFill>
        <p:spPr>
          <a:xfrm>
            <a:off x="3275856" y="3861048"/>
            <a:ext cx="2736304" cy="2160240"/>
          </a:xfrm>
          <a:prstGeom prst="rect">
            <a:avLst/>
          </a:prstGeom>
          <a:ln>
            <a:solidFill>
              <a:schemeClr val="accent1"/>
            </a:solidFill>
          </a:ln>
        </p:spPr>
      </p:pic>
      <p:pic>
        <p:nvPicPr>
          <p:cNvPr id="7" name="Рисунок 6" descr="C:\Users\Елена\Desktop\Томаты\Илюша помидоры\IMG_0101.JPG"/>
          <p:cNvPicPr/>
          <p:nvPr/>
        </p:nvPicPr>
        <p:blipFill>
          <a:blip r:embed="rId4" cstate="print">
            <a:lum contrast="10000"/>
          </a:blip>
          <a:srcRect/>
          <a:stretch>
            <a:fillRect/>
          </a:stretch>
        </p:blipFill>
        <p:spPr bwMode="auto">
          <a:xfrm rot="5400000">
            <a:off x="5797988" y="1842973"/>
            <a:ext cx="3312369" cy="259599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noGrp="1"/>
          </p:cNvSpPr>
          <p:nvPr>
            <p:ph type="title"/>
          </p:nvPr>
        </p:nvSpPr>
        <p:spPr>
          <a:xfrm>
            <a:off x="899592" y="1196752"/>
            <a:ext cx="7468583" cy="1754326"/>
          </a:xfrm>
          <a:prstGeom prst="rect">
            <a:avLst/>
          </a:prstGeom>
          <a:noFill/>
        </p:spPr>
        <p:txBody>
          <a:bodyPr wrap="none" rtlCol="0">
            <a:spAutoFit/>
          </a:bodyPr>
          <a:lstStyle/>
          <a:p>
            <a:r>
              <a:rPr lang="ru-RU" sz="5400" b="1" i="1" dirty="0" smtClean="0">
                <a:latin typeface="Times New Roman" pitchFamily="18" charset="0"/>
                <a:cs typeface="Times New Roman" pitchFamily="18" charset="0"/>
              </a:rPr>
              <a:t>Томаты   </a:t>
            </a:r>
            <a:br>
              <a:rPr lang="ru-RU"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и их полезные свойства</a:t>
            </a:r>
            <a:endParaRPr lang="ru-RU" sz="5400" b="1" i="1" dirty="0">
              <a:latin typeface="Times New Roman" pitchFamily="18" charset="0"/>
              <a:cs typeface="Times New Roman" pitchFamily="18" charset="0"/>
            </a:endParaRPr>
          </a:p>
        </p:txBody>
      </p:sp>
      <p:pic>
        <p:nvPicPr>
          <p:cNvPr id="4" name="Рисунок 3" descr="Томаты в человеческий рост &quot; Селяночка - портал для фермеров, сельское хозяйство, животноводство, птицеводство, пчеловодство, зе"/>
          <p:cNvPicPr/>
          <p:nvPr/>
        </p:nvPicPr>
        <p:blipFill>
          <a:blip r:embed="rId2" cstate="print">
            <a:lum bright="-10000" contrast="10000"/>
          </a:blip>
          <a:srcRect/>
          <a:stretch>
            <a:fillRect/>
          </a:stretch>
        </p:blipFill>
        <p:spPr bwMode="auto">
          <a:xfrm>
            <a:off x="395536" y="3429000"/>
            <a:ext cx="2592288" cy="2160240"/>
          </a:xfrm>
          <a:prstGeom prst="rect">
            <a:avLst/>
          </a:prstGeom>
          <a:noFill/>
          <a:ln w="9525">
            <a:solidFill>
              <a:schemeClr val="accent1"/>
            </a:solidFill>
            <a:miter lim="800000"/>
            <a:headEnd/>
            <a:tailEnd/>
          </a:ln>
        </p:spPr>
      </p:pic>
      <p:pic>
        <p:nvPicPr>
          <p:cNvPr id="5" name="Рисунок 4" descr="Как выращивать помидоры &quot; НовоМЕТР - дизайн, строительство и ремонт"/>
          <p:cNvPicPr/>
          <p:nvPr/>
        </p:nvPicPr>
        <p:blipFill>
          <a:blip r:embed="rId3" cstate="print">
            <a:lum bright="-10000" contrast="10000"/>
          </a:blip>
          <a:srcRect/>
          <a:stretch>
            <a:fillRect/>
          </a:stretch>
        </p:blipFill>
        <p:spPr bwMode="auto">
          <a:xfrm>
            <a:off x="3275856" y="3429000"/>
            <a:ext cx="2592288" cy="2160240"/>
          </a:xfrm>
          <a:prstGeom prst="rect">
            <a:avLst/>
          </a:prstGeom>
          <a:noFill/>
          <a:ln w="9525">
            <a:solidFill>
              <a:schemeClr val="accent1"/>
            </a:solidFill>
            <a:miter lim="800000"/>
            <a:headEnd/>
            <a:tailEnd/>
          </a:ln>
        </p:spPr>
      </p:pic>
      <p:pic>
        <p:nvPicPr>
          <p:cNvPr id="6" name="Рисунок 5" descr="Сок нони свежевыжатый"/>
          <p:cNvPicPr/>
          <p:nvPr/>
        </p:nvPicPr>
        <p:blipFill>
          <a:blip r:embed="rId4" cstate="print">
            <a:lum bright="-10000" contrast="10000"/>
          </a:blip>
          <a:srcRect/>
          <a:stretch>
            <a:fillRect/>
          </a:stretch>
        </p:blipFill>
        <p:spPr bwMode="auto">
          <a:xfrm>
            <a:off x="6156176" y="3429000"/>
            <a:ext cx="2592288" cy="216024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346050"/>
          </a:xfrm>
        </p:spPr>
        <p:txBody>
          <a:bodyPr>
            <a:normAutofit fontScale="90000"/>
          </a:bodyPr>
          <a:lstStyle/>
          <a:p>
            <a:r>
              <a:rPr lang="ru-RU" b="1" dirty="0" smtClean="0">
                <a:solidFill>
                  <a:srgbClr val="002060"/>
                </a:solidFill>
                <a:latin typeface="Times New Roman" pitchFamily="18" charset="0"/>
                <a:cs typeface="Times New Roman" pitchFamily="18" charset="0"/>
              </a:rPr>
              <a:t>Мой первый эксперимент по выращиванию томатов.</a:t>
            </a:r>
            <a:endParaRPr lang="ru-RU" dirty="0"/>
          </a:p>
        </p:txBody>
      </p:sp>
      <p:sp>
        <p:nvSpPr>
          <p:cNvPr id="3" name="Содержимое 2"/>
          <p:cNvSpPr>
            <a:spLocks noGrp="1"/>
          </p:cNvSpPr>
          <p:nvPr>
            <p:ph idx="1"/>
          </p:nvPr>
        </p:nvSpPr>
        <p:spPr>
          <a:xfrm>
            <a:off x="0" y="1340768"/>
            <a:ext cx="8542784" cy="1584175"/>
          </a:xfrm>
        </p:spPr>
        <p:txBody>
          <a:bodyPr>
            <a:normAutofit fontScale="92500" lnSpcReduction="20000"/>
          </a:bodyPr>
          <a:lstStyle/>
          <a:p>
            <a:pPr>
              <a:buNone/>
            </a:pPr>
            <a:r>
              <a:rPr lang="ru-RU" dirty="0" smtClean="0">
                <a:latin typeface="Times New Roman" pitchFamily="18" charset="0"/>
                <a:cs typeface="Times New Roman" pitchFamily="18" charset="0"/>
              </a:rPr>
              <a:t>    Дождавшись, когда наша рассада достаточно выросла, а земля прогрелась до нужной температуры, мы с мамой подготовили почву и высадили рассаду.</a:t>
            </a:r>
          </a:p>
          <a:p>
            <a:pPr>
              <a:buNone/>
            </a:pPr>
            <a:endParaRPr lang="ru-RU" dirty="0" smtClean="0"/>
          </a:p>
          <a:p>
            <a:pPr>
              <a:buNone/>
            </a:pPr>
            <a:endParaRPr lang="ru-RU" dirty="0" smtClean="0"/>
          </a:p>
          <a:p>
            <a:endParaRPr lang="ru-RU" dirty="0"/>
          </a:p>
          <a:p>
            <a:endParaRPr lang="ru-RU" dirty="0"/>
          </a:p>
        </p:txBody>
      </p:sp>
      <p:pic>
        <p:nvPicPr>
          <p:cNvPr id="5" name="Рисунок 4" descr="20140614_003.jpg"/>
          <p:cNvPicPr>
            <a:picLocks noChangeAspect="1"/>
          </p:cNvPicPr>
          <p:nvPr/>
        </p:nvPicPr>
        <p:blipFill>
          <a:blip r:embed="rId2" cstate="print">
            <a:lum bright="-10000" contrast="20000"/>
          </a:blip>
          <a:stretch>
            <a:fillRect/>
          </a:stretch>
        </p:blipFill>
        <p:spPr>
          <a:xfrm>
            <a:off x="3347864" y="3573016"/>
            <a:ext cx="3528392" cy="2376264"/>
          </a:xfrm>
          <a:prstGeom prst="rect">
            <a:avLst/>
          </a:prstGeom>
          <a:ln>
            <a:solidFill>
              <a:schemeClr val="accent1"/>
            </a:solidFill>
          </a:ln>
          <a:scene3d>
            <a:camera prst="orthographicFront">
              <a:rot lat="0" lon="0" rev="16200000"/>
            </a:camera>
            <a:lightRig rig="threePt" dir="t"/>
          </a:scene3d>
        </p:spPr>
      </p:pic>
      <p:pic>
        <p:nvPicPr>
          <p:cNvPr id="7" name="Рисунок 6" descr="C:\Users\Елена\Desktop\Томаты\Илюша помидоры\20140613_001.jpg"/>
          <p:cNvPicPr/>
          <p:nvPr/>
        </p:nvPicPr>
        <p:blipFill>
          <a:blip r:embed="rId3" cstate="print">
            <a:lum bright="-10000" contrast="20000"/>
          </a:blip>
          <a:srcRect/>
          <a:stretch>
            <a:fillRect/>
          </a:stretch>
        </p:blipFill>
        <p:spPr bwMode="auto">
          <a:xfrm>
            <a:off x="6444208" y="2996952"/>
            <a:ext cx="2376264" cy="3528392"/>
          </a:xfrm>
          <a:prstGeom prst="rect">
            <a:avLst/>
          </a:prstGeom>
          <a:noFill/>
          <a:ln w="9525">
            <a:solidFill>
              <a:schemeClr val="accent1"/>
            </a:solidFill>
            <a:miter lim="800000"/>
            <a:headEnd/>
            <a:tailEnd/>
          </a:ln>
        </p:spPr>
      </p:pic>
      <p:pic>
        <p:nvPicPr>
          <p:cNvPr id="6146" name="Picture 2" descr="Видео: Огородные страсти. Пикируем помидоры - Звенящие кедры"/>
          <p:cNvPicPr>
            <a:picLocks noChangeAspect="1" noChangeArrowheads="1"/>
          </p:cNvPicPr>
          <p:nvPr/>
        </p:nvPicPr>
        <p:blipFill>
          <a:blip r:embed="rId4" cstate="print">
            <a:lum bright="-10000" contrast="10000"/>
          </a:blip>
          <a:srcRect/>
          <a:stretch>
            <a:fillRect/>
          </a:stretch>
        </p:blipFill>
        <p:spPr bwMode="auto">
          <a:xfrm>
            <a:off x="1763688" y="4797152"/>
            <a:ext cx="2042409" cy="1728192"/>
          </a:xfrm>
          <a:prstGeom prst="rect">
            <a:avLst/>
          </a:prstGeom>
          <a:noFill/>
          <a:ln>
            <a:solidFill>
              <a:schemeClr val="accent1"/>
            </a:solidFill>
          </a:ln>
        </p:spPr>
      </p:pic>
      <p:pic>
        <p:nvPicPr>
          <p:cNvPr id="6148" name="Picture 4" descr="Совет по высадке рассады томатов - Изготовление и продажа быстровозводимых теплиц!"/>
          <p:cNvPicPr>
            <a:picLocks noChangeAspect="1" noChangeArrowheads="1"/>
          </p:cNvPicPr>
          <p:nvPr/>
        </p:nvPicPr>
        <p:blipFill>
          <a:blip r:embed="rId5" cstate="print">
            <a:lum bright="-10000" contrast="20000"/>
          </a:blip>
          <a:srcRect/>
          <a:stretch>
            <a:fillRect/>
          </a:stretch>
        </p:blipFill>
        <p:spPr bwMode="auto">
          <a:xfrm>
            <a:off x="395536" y="2924944"/>
            <a:ext cx="2016224" cy="171988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772816"/>
            <a:ext cx="6660232" cy="1944216"/>
          </a:xfrm>
        </p:spPr>
        <p:txBody>
          <a:bodyPr>
            <a:normAutofit fontScale="92500"/>
          </a:bodyPr>
          <a:lstStyle/>
          <a:p>
            <a:pPr>
              <a:buNone/>
            </a:pPr>
            <a:r>
              <a:rPr lang="ru-RU" dirty="0" smtClean="0">
                <a:latin typeface="Times New Roman" pitchFamily="18" charset="0"/>
                <a:cs typeface="Times New Roman" pitchFamily="18" charset="0"/>
              </a:rPr>
              <a:t>   Саженцы поливали, подкармливали,</a:t>
            </a:r>
          </a:p>
          <a:p>
            <a:pPr>
              <a:buNone/>
            </a:pPr>
            <a:r>
              <a:rPr lang="ru-RU" dirty="0" smtClean="0">
                <a:latin typeface="Times New Roman" pitchFamily="18" charset="0"/>
                <a:cs typeface="Times New Roman" pitchFamily="18" charset="0"/>
              </a:rPr>
              <a:t>   окучивали  землю и пасынковали.</a:t>
            </a:r>
          </a:p>
          <a:p>
            <a:pPr>
              <a:buNone/>
            </a:pPr>
            <a:r>
              <a:rPr lang="ru-RU" dirty="0" smtClean="0">
                <a:latin typeface="Times New Roman" pitchFamily="18" charset="0"/>
                <a:cs typeface="Times New Roman" pitchFamily="18" charset="0"/>
              </a:rPr>
              <a:t>    </a:t>
            </a:r>
          </a:p>
          <a:p>
            <a:pPr>
              <a:buNone/>
            </a:pPr>
            <a:endParaRPr lang="ru-RU" dirty="0">
              <a:latin typeface="Times New Roman" pitchFamily="18" charset="0"/>
              <a:cs typeface="Times New Roman" pitchFamily="18" charset="0"/>
            </a:endParaRPr>
          </a:p>
        </p:txBody>
      </p:sp>
      <p:pic>
        <p:nvPicPr>
          <p:cNvPr id="4" name="Рисунок 3" descr="20140807_006.jpg"/>
          <p:cNvPicPr>
            <a:picLocks noChangeAspect="1"/>
          </p:cNvPicPr>
          <p:nvPr/>
        </p:nvPicPr>
        <p:blipFill>
          <a:blip r:embed="rId2" cstate="print">
            <a:lum bright="-20000" contrast="20000"/>
          </a:blip>
          <a:stretch>
            <a:fillRect/>
          </a:stretch>
        </p:blipFill>
        <p:spPr>
          <a:xfrm>
            <a:off x="6372200" y="1556792"/>
            <a:ext cx="2448272" cy="1757734"/>
          </a:xfrm>
          <a:prstGeom prst="rect">
            <a:avLst/>
          </a:prstGeom>
          <a:ln>
            <a:solidFill>
              <a:schemeClr val="accent1"/>
            </a:solidFill>
          </a:ln>
        </p:spPr>
      </p:pic>
      <p:pic>
        <p:nvPicPr>
          <p:cNvPr id="7" name="Рисунок 6" descr="20140907_001.jpg"/>
          <p:cNvPicPr>
            <a:picLocks noChangeAspect="1"/>
          </p:cNvPicPr>
          <p:nvPr/>
        </p:nvPicPr>
        <p:blipFill>
          <a:blip r:embed="rId3" cstate="print">
            <a:lum bright="-20000" contrast="20000"/>
          </a:blip>
          <a:stretch>
            <a:fillRect/>
          </a:stretch>
        </p:blipFill>
        <p:spPr>
          <a:xfrm>
            <a:off x="-252536" y="3717032"/>
            <a:ext cx="3312368" cy="2232248"/>
          </a:xfrm>
          <a:prstGeom prst="rect">
            <a:avLst/>
          </a:prstGeom>
          <a:ln>
            <a:solidFill>
              <a:schemeClr val="accent1"/>
            </a:solidFill>
          </a:ln>
          <a:scene3d>
            <a:camera prst="orthographicFront">
              <a:rot lat="0" lon="0" rev="16200000"/>
            </a:camera>
            <a:lightRig rig="threePt" dir="t"/>
          </a:scene3d>
        </p:spPr>
      </p:pic>
      <p:sp>
        <p:nvSpPr>
          <p:cNvPr id="8" name="Заголовок 1"/>
          <p:cNvSpPr>
            <a:spLocks noGrp="1"/>
          </p:cNvSpPr>
          <p:nvPr>
            <p:ph type="title"/>
          </p:nvPr>
        </p:nvSpPr>
        <p:spPr>
          <a:xfrm>
            <a:off x="467544" y="836712"/>
            <a:ext cx="8229600" cy="346075"/>
          </a:xfrm>
        </p:spPr>
        <p:txBody>
          <a:bodyPr>
            <a:normAutofit fontScale="90000"/>
          </a:bodyPr>
          <a:lstStyle/>
          <a:p>
            <a:r>
              <a:rPr lang="ru-RU" b="1" dirty="0" smtClean="0">
                <a:solidFill>
                  <a:srgbClr val="002060"/>
                </a:solidFill>
                <a:latin typeface="Times New Roman" pitchFamily="18" charset="0"/>
                <a:cs typeface="Times New Roman" pitchFamily="18" charset="0"/>
              </a:rPr>
              <a:t>Мой первый эксперимент по выращиванию томатов.</a:t>
            </a:r>
            <a:endParaRPr lang="ru-RU" dirty="0"/>
          </a:p>
        </p:txBody>
      </p:sp>
      <p:sp>
        <p:nvSpPr>
          <p:cNvPr id="13" name="Содержимое 2"/>
          <p:cNvSpPr txBox="1">
            <a:spLocks/>
          </p:cNvSpPr>
          <p:nvPr/>
        </p:nvSpPr>
        <p:spPr>
          <a:xfrm>
            <a:off x="2411760" y="2276872"/>
            <a:ext cx="6876256" cy="407707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spcBef>
                <a:spcPct val="20000"/>
              </a:spcBef>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ru-RU" sz="3200" dirty="0" smtClean="0">
                <a:latin typeface="Times New Roman" pitchFamily="18" charset="0"/>
                <a:cs typeface="Times New Roman" pitchFamily="18" charset="0"/>
              </a:rPr>
              <a:t>Наши саженцы росли не по дням, а по часам.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Вот и пришло время их подвязывать для того,</a:t>
            </a:r>
            <a:r>
              <a:rPr kumimoji="0" lang="ru-RU"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ч</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тобы они не гнулись к земле под тяжестью своих плодов. Так как томаты высадили в начале июня,</a:t>
            </a:r>
            <a:r>
              <a:rPr kumimoji="0" lang="ru-RU"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п</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ервый урожай мы начали собирать в конце августа.</a:t>
            </a:r>
            <a:endParaRPr kumimoji="0" lang="ru-RU"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ru-RU" b="1" dirty="0" smtClean="0">
                <a:solidFill>
                  <a:srgbClr val="002060"/>
                </a:solidFill>
                <a:latin typeface="Times New Roman" pitchFamily="18" charset="0"/>
                <a:cs typeface="Times New Roman" pitchFamily="18" charset="0"/>
              </a:rPr>
              <a:t>Неожиданные результаты.</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52736"/>
            <a:ext cx="8686800" cy="3456384"/>
          </a:xfrm>
        </p:spPr>
        <p:txBody>
          <a:bodyPr>
            <a:normAutofit fontScale="92500" lnSpcReduction="20000"/>
          </a:bodyPr>
          <a:lstStyle/>
          <a:p>
            <a:pPr>
              <a:buNone/>
            </a:pPr>
            <a:r>
              <a:rPr lang="ru-RU" dirty="0" smtClean="0">
                <a:latin typeface="Times New Roman" pitchFamily="18" charset="0"/>
                <a:cs typeface="Times New Roman" pitchFamily="18" charset="0"/>
              </a:rPr>
              <a:t>    Одинаково ухаживая, как за помидорами в теплице, так и за помидорами в открытом грунте. Результат оказался неожиданным. Помидоры, выращенные в открытом грунте, были поражены фитофторой. Это заболевание томатов, которое за несколько дней уничтожило весь урожай. Изменение климата, обильные дожди в конце лета, снижение температуры по ночам, сырость – всё это является причиной фитофторы.</a:t>
            </a:r>
            <a:endParaRPr lang="ru-RU" dirty="0">
              <a:latin typeface="Times New Roman" pitchFamily="18" charset="0"/>
              <a:cs typeface="Times New Roman" pitchFamily="18" charset="0"/>
            </a:endParaRPr>
          </a:p>
        </p:txBody>
      </p:sp>
      <p:pic>
        <p:nvPicPr>
          <p:cNvPr id="5" name="Рисунок 4" descr="fitoftoroz_tomatov_i_sposobi_borbi_s_nim.jpg"/>
          <p:cNvPicPr>
            <a:picLocks noChangeAspect="1"/>
          </p:cNvPicPr>
          <p:nvPr/>
        </p:nvPicPr>
        <p:blipFill>
          <a:blip r:embed="rId2" cstate="print">
            <a:lum bright="-10000" contrast="20000"/>
          </a:blip>
          <a:stretch>
            <a:fillRect/>
          </a:stretch>
        </p:blipFill>
        <p:spPr>
          <a:xfrm>
            <a:off x="3275856" y="4509120"/>
            <a:ext cx="2664296" cy="201622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Рисунок 6" descr="Рецепт от фитофторы на томатах и картофеле. Обсуждение на LiveInternet - Российский Сервис Онлайн-Дневников"/>
          <p:cNvPicPr/>
          <p:nvPr/>
        </p:nvPicPr>
        <p:blipFill>
          <a:blip r:embed="rId3" cstate="print">
            <a:lum bright="-10000" contrast="10000"/>
          </a:blip>
          <a:srcRect/>
          <a:stretch>
            <a:fillRect/>
          </a:stretch>
        </p:blipFill>
        <p:spPr bwMode="auto">
          <a:xfrm>
            <a:off x="467544" y="4509120"/>
            <a:ext cx="2592288" cy="2016224"/>
          </a:xfrm>
          <a:prstGeom prst="rect">
            <a:avLst/>
          </a:prstGeom>
          <a:noFill/>
          <a:ln w="9525">
            <a:solidFill>
              <a:schemeClr val="accent1"/>
            </a:solidFill>
            <a:miter lim="800000"/>
            <a:headEnd/>
            <a:tailEnd/>
          </a:ln>
        </p:spPr>
      </p:pic>
      <p:pic>
        <p:nvPicPr>
          <p:cNvPr id="8" name="Рисунок 7" descr="Фитофтора на помидорах. Методы борьбы. Обсуждение на LiveInternet - Российский Сервис Онлайн-Дневников"/>
          <p:cNvPicPr/>
          <p:nvPr/>
        </p:nvPicPr>
        <p:blipFill>
          <a:blip r:embed="rId4" cstate="print">
            <a:lum bright="-10000" contrast="10000"/>
          </a:blip>
          <a:srcRect/>
          <a:stretch>
            <a:fillRect/>
          </a:stretch>
        </p:blipFill>
        <p:spPr bwMode="auto">
          <a:xfrm>
            <a:off x="6156176" y="4509120"/>
            <a:ext cx="2592288" cy="201622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346050"/>
          </a:xfrm>
        </p:spPr>
        <p:txBody>
          <a:bodyPr>
            <a:normAutofit fontScale="90000"/>
          </a:bodyPr>
          <a:lstStyle/>
          <a:p>
            <a:pPr algn="l"/>
            <a:r>
              <a:rPr lang="ru-RU" b="1" dirty="0" smtClean="0">
                <a:solidFill>
                  <a:srgbClr val="002060"/>
                </a:solidFill>
                <a:latin typeface="Times New Roman" pitchFamily="18" charset="0"/>
                <a:cs typeface="Times New Roman" pitchFamily="18" charset="0"/>
              </a:rPr>
              <a:t>Неожиданные результаты.</a:t>
            </a:r>
            <a:endParaRPr lang="ru-RU" dirty="0"/>
          </a:p>
        </p:txBody>
      </p:sp>
      <p:sp>
        <p:nvSpPr>
          <p:cNvPr id="3" name="Содержимое 2"/>
          <p:cNvSpPr>
            <a:spLocks noGrp="1"/>
          </p:cNvSpPr>
          <p:nvPr>
            <p:ph idx="1"/>
          </p:nvPr>
        </p:nvSpPr>
        <p:spPr>
          <a:xfrm>
            <a:off x="0" y="980728"/>
            <a:ext cx="6228184" cy="2304255"/>
          </a:xfrm>
        </p:spPr>
        <p:txBody>
          <a:bodyPr>
            <a:normAutofit fontScale="92500" lnSpcReduction="20000"/>
          </a:bodyPr>
          <a:lstStyle/>
          <a:p>
            <a:pPr>
              <a:buNone/>
            </a:pPr>
            <a:r>
              <a:rPr lang="ru-RU" dirty="0" smtClean="0">
                <a:latin typeface="Times New Roman" pitchFamily="18" charset="0"/>
                <a:cs typeface="Times New Roman" pitchFamily="18" charset="0"/>
              </a:rPr>
              <a:t>    Томаты, выращенные в теплице, порадовали нас своим урожаем, а их количество дало нам возможность не только кушать помидоры свежими, но и сделать много заготовок на зиму.</a:t>
            </a:r>
          </a:p>
        </p:txBody>
      </p:sp>
      <p:pic>
        <p:nvPicPr>
          <p:cNvPr id="7" name="Рисунок 6" descr="DSC_7675-1024x680.jpg"/>
          <p:cNvPicPr>
            <a:picLocks noChangeAspect="1"/>
          </p:cNvPicPr>
          <p:nvPr/>
        </p:nvPicPr>
        <p:blipFill>
          <a:blip r:embed="rId2" cstate="print">
            <a:lum bright="-10000" contrast="20000"/>
          </a:blip>
          <a:stretch>
            <a:fillRect/>
          </a:stretch>
        </p:blipFill>
        <p:spPr>
          <a:xfrm>
            <a:off x="6156176" y="4797152"/>
            <a:ext cx="2592288" cy="1872208"/>
          </a:xfrm>
          <a:prstGeom prst="rect">
            <a:avLst/>
          </a:prstGeom>
          <a:ln>
            <a:solidFill>
              <a:schemeClr val="accent1"/>
            </a:solidFill>
          </a:ln>
        </p:spPr>
      </p:pic>
      <p:pic>
        <p:nvPicPr>
          <p:cNvPr id="10" name="Рисунок 9" descr="Архив материалов - Персональный сайт"/>
          <p:cNvPicPr/>
          <p:nvPr/>
        </p:nvPicPr>
        <p:blipFill>
          <a:blip r:embed="rId3" cstate="print">
            <a:lum bright="-10000" contrast="10000"/>
          </a:blip>
          <a:srcRect/>
          <a:stretch>
            <a:fillRect/>
          </a:stretch>
        </p:blipFill>
        <p:spPr bwMode="auto">
          <a:xfrm>
            <a:off x="6156176" y="908720"/>
            <a:ext cx="2592288" cy="1800200"/>
          </a:xfrm>
          <a:prstGeom prst="rect">
            <a:avLst/>
          </a:prstGeom>
          <a:noFill/>
          <a:ln w="9525">
            <a:solidFill>
              <a:schemeClr val="accent1"/>
            </a:solidFill>
            <a:miter lim="800000"/>
            <a:headEnd/>
            <a:tailEnd/>
          </a:ln>
        </p:spPr>
      </p:pic>
      <p:pic>
        <p:nvPicPr>
          <p:cNvPr id="12" name="Рисунок 11" descr="Фото">
            <a:hlinkClick r:id="rId4" tgtFrame="&quot;_blank&quot;"/>
          </p:cNvPr>
          <p:cNvPicPr/>
          <p:nvPr/>
        </p:nvPicPr>
        <p:blipFill>
          <a:blip r:embed="rId5" cstate="print">
            <a:lum bright="-10000" contrast="10000"/>
          </a:blip>
          <a:srcRect/>
          <a:stretch>
            <a:fillRect/>
          </a:stretch>
        </p:blipFill>
        <p:spPr bwMode="auto">
          <a:xfrm>
            <a:off x="6156176" y="2852936"/>
            <a:ext cx="2592288" cy="1800200"/>
          </a:xfrm>
          <a:prstGeom prst="rect">
            <a:avLst/>
          </a:prstGeom>
          <a:noFill/>
          <a:ln w="9525">
            <a:solidFill>
              <a:schemeClr val="accent1"/>
            </a:solidFill>
            <a:miter lim="800000"/>
            <a:headEnd/>
            <a:tailEnd/>
          </a:ln>
        </p:spPr>
      </p:pic>
      <p:pic>
        <p:nvPicPr>
          <p:cNvPr id="9" name="Рисунок 8" descr="C:\Users\Елена\Desktop\Томаты\Илюша помидоры\IMG_1806.JPG"/>
          <p:cNvPicPr/>
          <p:nvPr/>
        </p:nvPicPr>
        <p:blipFill>
          <a:blip r:embed="rId6" cstate="print">
            <a:lum bright="-10000" contrast="20000"/>
          </a:blip>
          <a:srcRect/>
          <a:stretch>
            <a:fillRect/>
          </a:stretch>
        </p:blipFill>
        <p:spPr bwMode="auto">
          <a:xfrm rot="5400000">
            <a:off x="-180528" y="3789040"/>
            <a:ext cx="3312368" cy="2304256"/>
          </a:xfrm>
          <a:prstGeom prst="rect">
            <a:avLst/>
          </a:prstGeom>
          <a:noFill/>
          <a:ln w="9525">
            <a:solidFill>
              <a:schemeClr val="accent1"/>
            </a:solidFill>
            <a:miter lim="800000"/>
            <a:headEnd/>
            <a:tailEnd/>
          </a:ln>
        </p:spPr>
      </p:pic>
      <p:pic>
        <p:nvPicPr>
          <p:cNvPr id="11" name="Рисунок 10" descr="Фото">
            <a:hlinkClick r:id="rId7" tgtFrame="&quot;_blank&quot;"/>
          </p:cNvPr>
          <p:cNvPicPr/>
          <p:nvPr/>
        </p:nvPicPr>
        <p:blipFill>
          <a:blip r:embed="rId8" cstate="print">
            <a:lum bright="-10000" contrast="10000"/>
          </a:blip>
          <a:srcRect/>
          <a:stretch>
            <a:fillRect/>
          </a:stretch>
        </p:blipFill>
        <p:spPr bwMode="auto">
          <a:xfrm>
            <a:off x="3131840" y="3284984"/>
            <a:ext cx="2346062" cy="33123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642194"/>
          </a:xfrm>
        </p:spPr>
        <p:txBody>
          <a:bodyPr>
            <a:normAutofit/>
          </a:bodyPr>
          <a:lstStyle/>
          <a:p>
            <a:r>
              <a:rPr lang="ru-RU" sz="3200" b="1" dirty="0" smtClean="0">
                <a:solidFill>
                  <a:srgbClr val="002060"/>
                </a:solidFill>
                <a:latin typeface="Times New Roman" pitchFamily="18" charset="0"/>
                <a:cs typeface="Times New Roman" pitchFamily="18" charset="0"/>
              </a:rPr>
              <a:t>Исходя из полученных результатов моего исследования можно сделать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следующие выводы:</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2060849"/>
            <a:ext cx="6156176" cy="2304255"/>
          </a:xfrm>
        </p:spPr>
        <p:txBody>
          <a:bodyPr>
            <a:normAutofit fontScale="92500" lnSpcReduction="20000"/>
          </a:bodyPr>
          <a:lstStyle/>
          <a:p>
            <a:pPr>
              <a:buNone/>
            </a:pPr>
            <a:r>
              <a:rPr lang="ru-RU" dirty="0" smtClean="0">
                <a:latin typeface="Times New Roman" pitchFamily="18" charset="0"/>
                <a:cs typeface="Times New Roman" pitchFamily="18" charset="0"/>
              </a:rPr>
              <a:t>     1. Собираясь выращивать помидоры, нужно позаботиться </a:t>
            </a: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 теплице для того, чтобы свести к минимуму  риск заражения фитофторой и не потерять урожай.</a:t>
            </a:r>
          </a:p>
          <a:p>
            <a:pPr>
              <a:buNone/>
            </a:pPr>
            <a:endParaRPr lang="ru-RU" dirty="0" smtClean="0">
              <a:latin typeface="Times New Roman" pitchFamily="18" charset="0"/>
              <a:cs typeface="Times New Roman" pitchFamily="18" charset="0"/>
            </a:endParaRPr>
          </a:p>
        </p:txBody>
      </p:sp>
      <p:pic>
        <p:nvPicPr>
          <p:cNvPr id="8" name="Рисунок 7" descr="Сорт томата: Ямал 200 Supersadovod - о саде и огороде просто и интересно"/>
          <p:cNvPicPr/>
          <p:nvPr/>
        </p:nvPicPr>
        <p:blipFill>
          <a:blip r:embed="rId2" cstate="print">
            <a:lum bright="-10000" contrast="10000"/>
          </a:blip>
          <a:srcRect/>
          <a:stretch>
            <a:fillRect/>
          </a:stretch>
        </p:blipFill>
        <p:spPr bwMode="auto">
          <a:xfrm>
            <a:off x="6084168" y="2060848"/>
            <a:ext cx="2707754" cy="1944216"/>
          </a:xfrm>
          <a:prstGeom prst="rect">
            <a:avLst/>
          </a:prstGeom>
          <a:noFill/>
          <a:ln w="9525">
            <a:solidFill>
              <a:schemeClr val="accent1"/>
            </a:solidFill>
            <a:miter lim="800000"/>
            <a:headEnd/>
            <a:tailEnd/>
          </a:ln>
        </p:spPr>
      </p:pic>
      <p:pic>
        <p:nvPicPr>
          <p:cNvPr id="9" name="Рисунок 8" descr="Различные сорта помидоров, полезные свойства сока помидоров - помидоры в Вашем Саду - цветочный портал Ваш Сад!"/>
          <p:cNvPicPr/>
          <p:nvPr/>
        </p:nvPicPr>
        <p:blipFill>
          <a:blip r:embed="rId3" cstate="print">
            <a:lum bright="-10000" contrast="10000"/>
          </a:blip>
          <a:srcRect/>
          <a:stretch>
            <a:fillRect/>
          </a:stretch>
        </p:blipFill>
        <p:spPr bwMode="auto">
          <a:xfrm>
            <a:off x="6084168" y="4365104"/>
            <a:ext cx="2682230" cy="1944216"/>
          </a:xfrm>
          <a:prstGeom prst="rect">
            <a:avLst/>
          </a:prstGeom>
          <a:noFill/>
          <a:ln w="9525">
            <a:solidFill>
              <a:schemeClr val="accent1"/>
            </a:solidFill>
            <a:miter lim="800000"/>
            <a:headEnd/>
            <a:tailEnd/>
          </a:ln>
        </p:spPr>
      </p:pic>
      <p:pic>
        <p:nvPicPr>
          <p:cNvPr id="3074" name="Picture 2" descr="Как подвязать помидоры в теплице из поликарбоната - Элементарно, Ватсон"/>
          <p:cNvPicPr>
            <a:picLocks noChangeAspect="1" noChangeArrowheads="1"/>
          </p:cNvPicPr>
          <p:nvPr/>
        </p:nvPicPr>
        <p:blipFill>
          <a:blip r:embed="rId4" cstate="print">
            <a:lum bright="-20000" contrast="20000"/>
          </a:blip>
          <a:srcRect/>
          <a:stretch>
            <a:fillRect/>
          </a:stretch>
        </p:blipFill>
        <p:spPr bwMode="auto">
          <a:xfrm>
            <a:off x="3203848" y="4365104"/>
            <a:ext cx="2664296" cy="1944216"/>
          </a:xfrm>
          <a:prstGeom prst="rect">
            <a:avLst/>
          </a:prstGeom>
          <a:noFill/>
          <a:ln>
            <a:solidFill>
              <a:schemeClr val="accent1"/>
            </a:solidFill>
          </a:ln>
        </p:spPr>
      </p:pic>
      <p:pic>
        <p:nvPicPr>
          <p:cNvPr id="3076" name="Picture 4" descr="Выращивание помидоров в теплице Агропромышленный вестник"/>
          <p:cNvPicPr>
            <a:picLocks noChangeAspect="1" noChangeArrowheads="1"/>
          </p:cNvPicPr>
          <p:nvPr/>
        </p:nvPicPr>
        <p:blipFill>
          <a:blip r:embed="rId5" cstate="print">
            <a:lum bright="-10000" contrast="20000"/>
          </a:blip>
          <a:srcRect/>
          <a:stretch>
            <a:fillRect/>
          </a:stretch>
        </p:blipFill>
        <p:spPr bwMode="auto">
          <a:xfrm>
            <a:off x="251520" y="4365104"/>
            <a:ext cx="2664296" cy="1944216"/>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2420888"/>
            <a:ext cx="5868144" cy="1143000"/>
          </a:xfrm>
        </p:spPr>
        <p:txBody>
          <a:bodyPr>
            <a:normAutofit fontScale="90000"/>
          </a:bodyPr>
          <a:lstStyle/>
          <a:p>
            <a:pPr marL="342900" lvl="0" indent="-342900" algn="l">
              <a:spcBef>
                <a:spcPct val="20000"/>
              </a:spcBef>
              <a:defRPr/>
            </a:pPr>
            <a:r>
              <a:rPr lang="ru-RU" sz="3100" dirty="0" smtClean="0">
                <a:latin typeface="Times New Roman" pitchFamily="18" charset="0"/>
                <a:cs typeface="Times New Roman" pitchFamily="18" charset="0"/>
              </a:rPr>
              <a:t>    2. Томаты приносят пользу нашему организму и помогают избавиться от многих недугов и проблем со здоровьем.</a:t>
            </a:r>
            <a:endParaRPr lang="ru-RU" sz="3100" dirty="0"/>
          </a:p>
        </p:txBody>
      </p:sp>
      <p:pic>
        <p:nvPicPr>
          <p:cNvPr id="14" name="Рисунок 13" descr="Перекрёстное опыление - стихи и проза на Избе-Читальне"/>
          <p:cNvPicPr/>
          <p:nvPr/>
        </p:nvPicPr>
        <p:blipFill>
          <a:blip r:embed="rId2" cstate="print">
            <a:lum bright="-20000" contrast="20000"/>
          </a:blip>
          <a:srcRect/>
          <a:stretch>
            <a:fillRect/>
          </a:stretch>
        </p:blipFill>
        <p:spPr bwMode="auto">
          <a:xfrm>
            <a:off x="3923928" y="4293096"/>
            <a:ext cx="2880320" cy="2016224"/>
          </a:xfrm>
          <a:prstGeom prst="rect">
            <a:avLst/>
          </a:prstGeom>
          <a:noFill/>
          <a:ln w="9525">
            <a:solidFill>
              <a:schemeClr val="accent1"/>
            </a:solidFill>
            <a:miter lim="800000"/>
            <a:headEnd/>
            <a:tailEnd/>
          </a:ln>
        </p:spPr>
      </p:pic>
      <p:pic>
        <p:nvPicPr>
          <p:cNvPr id="16" name="Рисунок 15" descr="Мини-садик со скидкой от 50%. Купоны на скидку на Мини-садик - Купонатор: все скидки и акции на одном сайте"/>
          <p:cNvPicPr/>
          <p:nvPr/>
        </p:nvPicPr>
        <p:blipFill>
          <a:blip r:embed="rId3" cstate="print">
            <a:lum bright="-10000" contrast="20000"/>
          </a:blip>
          <a:srcRect/>
          <a:stretch>
            <a:fillRect/>
          </a:stretch>
        </p:blipFill>
        <p:spPr bwMode="auto">
          <a:xfrm>
            <a:off x="5940152" y="1916832"/>
            <a:ext cx="2909932" cy="2016224"/>
          </a:xfrm>
          <a:prstGeom prst="rect">
            <a:avLst/>
          </a:prstGeom>
          <a:noFill/>
          <a:ln w="9525">
            <a:solidFill>
              <a:schemeClr val="accent1"/>
            </a:solidFill>
            <a:miter lim="800000"/>
            <a:headEnd/>
            <a:tailEnd/>
          </a:ln>
        </p:spPr>
      </p:pic>
      <p:sp>
        <p:nvSpPr>
          <p:cNvPr id="17" name="Заголовок 1"/>
          <p:cNvSpPr txBox="1">
            <a:spLocks/>
          </p:cNvSpPr>
          <p:nvPr/>
        </p:nvSpPr>
        <p:spPr>
          <a:xfrm>
            <a:off x="395536" y="188640"/>
            <a:ext cx="8229600" cy="16421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Исходя из полученных результатов моего исследования можно сделать </a:t>
            </a:r>
            <a:br>
              <a:rPr kumimoji="0" lang="ru-RU" sz="32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br>
            <a:r>
              <a:rPr kumimoji="0" lang="ru-RU" sz="3200" b="1"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следующие выводы:</a:t>
            </a:r>
            <a:endParaRPr kumimoji="0" lang="ru-RU" sz="32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2050" name="Picture 2" descr="ДРИАДА - СПРАВОЧНАЯ: Значение и преимущества теплиц"/>
          <p:cNvPicPr>
            <a:picLocks noChangeAspect="1" noChangeArrowheads="1"/>
          </p:cNvPicPr>
          <p:nvPr/>
        </p:nvPicPr>
        <p:blipFill>
          <a:blip r:embed="rId4" cstate="print">
            <a:lum bright="-10000" contrast="20000"/>
          </a:blip>
          <a:srcRect/>
          <a:stretch>
            <a:fillRect/>
          </a:stretch>
        </p:blipFill>
        <p:spPr bwMode="auto">
          <a:xfrm>
            <a:off x="467544" y="4293096"/>
            <a:ext cx="2952328" cy="2016224"/>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edge">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edge">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edge">
                                      <p:cBhvr>
                                        <p:cTn id="3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24944"/>
            <a:ext cx="8229600" cy="1143000"/>
          </a:xfrm>
        </p:spPr>
        <p:txBody>
          <a:bodyPr>
            <a:normAutofit/>
          </a:bodyPr>
          <a:lstStyle/>
          <a:p>
            <a:r>
              <a:rPr lang="ru-RU" sz="4800" b="1" i="1" dirty="0" smtClean="0">
                <a:latin typeface="Times New Roman" pitchFamily="18" charset="0"/>
                <a:cs typeface="Times New Roman" pitchFamily="18" charset="0"/>
              </a:rPr>
              <a:t>Спасибо за внимание!</a:t>
            </a:r>
            <a:endParaRPr lang="ru-RU" sz="4800" b="1" i="1" dirty="0">
              <a:latin typeface="Times New Roman" pitchFamily="18" charset="0"/>
              <a:cs typeface="Times New Roman" pitchFamily="18" charset="0"/>
            </a:endParaRPr>
          </a:p>
        </p:txBody>
      </p:sp>
      <p:sp>
        <p:nvSpPr>
          <p:cNvPr id="3" name="TextBox 2"/>
          <p:cNvSpPr txBox="1"/>
          <p:nvPr/>
        </p:nvSpPr>
        <p:spPr>
          <a:xfrm>
            <a:off x="1331640" y="1628800"/>
            <a:ext cx="6426888" cy="1107996"/>
          </a:xfrm>
          <a:prstGeom prst="rect">
            <a:avLst/>
          </a:prstGeom>
          <a:noFill/>
        </p:spPr>
        <p:txBody>
          <a:bodyPr wrap="none" rtlCol="0">
            <a:spAutoFit/>
          </a:bodyPr>
          <a:lstStyle/>
          <a:p>
            <a:r>
              <a:rPr lang="ru-RU" sz="6600" b="1" dirty="0" smtClean="0">
                <a:latin typeface="Times New Roman" pitchFamily="18" charset="0"/>
                <a:cs typeface="Times New Roman" pitchFamily="18" charset="0"/>
              </a:rPr>
              <a:t>Будьте здоровы!</a:t>
            </a:r>
            <a:endParaRPr lang="ru-RU" sz="6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lstStyle/>
          <a:p>
            <a:pPr algn="l"/>
            <a:r>
              <a:rPr lang="ru-RU" b="1" dirty="0" smtClean="0">
                <a:solidFill>
                  <a:srgbClr val="002060"/>
                </a:solidFill>
                <a:latin typeface="Times New Roman" pitchFamily="18" charset="0"/>
                <a:cs typeface="Times New Roman" pitchFamily="18" charset="0"/>
              </a:rPr>
              <a:t>Цель моего исследования:</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124744"/>
            <a:ext cx="8496944" cy="4525963"/>
          </a:xfrm>
        </p:spPr>
        <p:txBody>
          <a:bodyPr/>
          <a:lstStyle/>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выяснить </a:t>
            </a:r>
            <a:r>
              <a:rPr lang="ru-RU" dirty="0" smtClean="0">
                <a:latin typeface="Times New Roman" pitchFamily="18" charset="0"/>
                <a:cs typeface="Times New Roman" pitchFamily="18" charset="0"/>
              </a:rPr>
              <a:t>полезные свойства </a:t>
            </a:r>
          </a:p>
          <a:p>
            <a:pPr>
              <a:buNone/>
            </a:pPr>
            <a:r>
              <a:rPr lang="ru-RU" dirty="0" smtClean="0">
                <a:latin typeface="Times New Roman" pitchFamily="18" charset="0"/>
                <a:cs typeface="Times New Roman" pitchFamily="18" charset="0"/>
              </a:rPr>
              <a:t>   томатов, самостоятельно вырастив их.</a:t>
            </a:r>
          </a:p>
        </p:txBody>
      </p:sp>
      <p:pic>
        <p:nvPicPr>
          <p:cNvPr id="5" name="Рисунок 4" descr="Ответы@Mail.Ru: подскажите самый лучший сорт помидоров на ваш взгляд"/>
          <p:cNvPicPr/>
          <p:nvPr/>
        </p:nvPicPr>
        <p:blipFill>
          <a:blip r:embed="rId2" cstate="print">
            <a:lum bright="-10000" contrast="10000"/>
          </a:blip>
          <a:srcRect/>
          <a:stretch>
            <a:fillRect/>
          </a:stretch>
        </p:blipFill>
        <p:spPr bwMode="auto">
          <a:xfrm>
            <a:off x="2411760" y="4149080"/>
            <a:ext cx="3168352" cy="2376264"/>
          </a:xfrm>
          <a:prstGeom prst="rect">
            <a:avLst/>
          </a:prstGeom>
          <a:noFill/>
          <a:ln w="9525">
            <a:solidFill>
              <a:schemeClr val="accent1"/>
            </a:solidFill>
            <a:miter lim="800000"/>
            <a:headEnd/>
            <a:tailEnd/>
          </a:ln>
        </p:spPr>
      </p:pic>
      <p:pic>
        <p:nvPicPr>
          <p:cNvPr id="6" name="Рисунок 5" descr="Фото">
            <a:hlinkClick r:id="rId3" tgtFrame="&quot;_blank&quot;"/>
          </p:cNvPr>
          <p:cNvPicPr/>
          <p:nvPr/>
        </p:nvPicPr>
        <p:blipFill>
          <a:blip r:embed="rId4" cstate="print">
            <a:lum contrast="20000"/>
          </a:blip>
          <a:srcRect/>
          <a:stretch>
            <a:fillRect/>
          </a:stretch>
        </p:blipFill>
        <p:spPr bwMode="auto">
          <a:xfrm>
            <a:off x="5868144" y="2420888"/>
            <a:ext cx="3005311" cy="4104456"/>
          </a:xfrm>
          <a:prstGeom prst="rect">
            <a:avLst/>
          </a:prstGeom>
          <a:noFill/>
          <a:ln w="9525">
            <a:solidFill>
              <a:schemeClr val="accent1"/>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850106"/>
          </a:xfrm>
        </p:spPr>
        <p:txBody>
          <a:bodyPr/>
          <a:lstStyle/>
          <a:p>
            <a:pPr algn="l"/>
            <a:r>
              <a:rPr lang="ru-RU" b="1" dirty="0" smtClean="0">
                <a:solidFill>
                  <a:srgbClr val="002060"/>
                </a:solidFill>
                <a:latin typeface="Times New Roman" pitchFamily="18" charset="0"/>
                <a:cs typeface="Times New Roman" pitchFamily="18" charset="0"/>
              </a:rPr>
              <a:t>Задачи исследования:</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196752"/>
            <a:ext cx="5904656" cy="5472608"/>
          </a:xfrm>
        </p:spPr>
        <p:txBody>
          <a:bodyPr>
            <a:normAutofit/>
          </a:bodyPr>
          <a:lstStyle/>
          <a:p>
            <a:pPr>
              <a:buNone/>
            </a:pPr>
            <a:r>
              <a:rPr lang="ru-RU" sz="2600" dirty="0" smtClean="0">
                <a:latin typeface="Times New Roman" pitchFamily="18" charset="0"/>
                <a:cs typeface="Times New Roman" pitchFamily="18" charset="0"/>
              </a:rPr>
              <a:t>1.</a:t>
            </a:r>
            <a:r>
              <a:rPr lang="ru-RU" dirty="0">
                <a:solidFill>
                  <a:prstClr val="black"/>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Выявить </a:t>
            </a:r>
            <a:r>
              <a:rPr lang="ru-RU" sz="2600" dirty="0">
                <a:latin typeface="Times New Roman" pitchFamily="18" charset="0"/>
                <a:cs typeface="Times New Roman" pitchFamily="18" charset="0"/>
              </a:rPr>
              <a:t>интересные факты </a:t>
            </a:r>
          </a:p>
          <a:p>
            <a:pPr>
              <a:buNone/>
            </a:pPr>
            <a:r>
              <a:rPr lang="ru-RU" sz="2600" dirty="0" smtClean="0">
                <a:latin typeface="Times New Roman" pitchFamily="18" charset="0"/>
                <a:cs typeface="Times New Roman" pitchFamily="18" charset="0"/>
              </a:rPr>
              <a:t>    в </a:t>
            </a:r>
            <a:r>
              <a:rPr lang="ru-RU" sz="2600" dirty="0">
                <a:latin typeface="Times New Roman" pitchFamily="18" charset="0"/>
                <a:cs typeface="Times New Roman" pitchFamily="18" charset="0"/>
              </a:rPr>
              <a:t>«биографии» </a:t>
            </a:r>
            <a:r>
              <a:rPr lang="ru-RU" sz="2600" dirty="0" smtClean="0">
                <a:latin typeface="Times New Roman" pitchFamily="18" charset="0"/>
                <a:cs typeface="Times New Roman" pitchFamily="18" charset="0"/>
              </a:rPr>
              <a:t>овоща, изучив материалы   об истории появления томатов в </a:t>
            </a:r>
            <a:r>
              <a:rPr lang="ru-RU" sz="2600" dirty="0" smtClean="0">
                <a:latin typeface="Times New Roman" pitchFamily="18" charset="0"/>
                <a:cs typeface="Times New Roman" pitchFamily="18" charset="0"/>
              </a:rPr>
              <a:t>жизни человека; </a:t>
            </a:r>
            <a:endParaRPr lang="ru-RU" sz="26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2.</a:t>
            </a:r>
            <a:r>
              <a:rPr lang="ru-RU" sz="2400" dirty="0">
                <a:solidFill>
                  <a:prstClr val="black"/>
                </a:solidFill>
                <a:latin typeface="Times New Roman" pitchFamily="18" charset="0"/>
                <a:cs typeface="Times New Roman" pitchFamily="18" charset="0"/>
              </a:rPr>
              <a:t> </a:t>
            </a:r>
            <a:r>
              <a:rPr lang="ru-RU" sz="2400" dirty="0" smtClean="0">
                <a:solidFill>
                  <a:prstClr val="black"/>
                </a:solidFill>
                <a:latin typeface="Times New Roman" pitchFamily="18" charset="0"/>
                <a:cs typeface="Times New Roman" pitchFamily="18" charset="0"/>
              </a:rPr>
              <a:t>Самостоятельно </a:t>
            </a:r>
            <a:r>
              <a:rPr lang="ru-RU" sz="2400" dirty="0">
                <a:solidFill>
                  <a:prstClr val="black"/>
                </a:solidFill>
                <a:latin typeface="Times New Roman" pitchFamily="18" charset="0"/>
                <a:cs typeface="Times New Roman" pitchFamily="18" charset="0"/>
              </a:rPr>
              <a:t>вырастить томаты в теплице и в открытом </a:t>
            </a:r>
            <a:r>
              <a:rPr lang="ru-RU" sz="2400" dirty="0" smtClean="0">
                <a:solidFill>
                  <a:prstClr val="black"/>
                </a:solidFill>
                <a:latin typeface="Times New Roman" pitchFamily="18" charset="0"/>
                <a:cs typeface="Times New Roman" pitchFamily="18" charset="0"/>
              </a:rPr>
              <a:t>грунте;</a:t>
            </a:r>
            <a:endParaRPr lang="ru-RU" sz="2400" dirty="0" smtClean="0">
              <a:solidFill>
                <a:prstClr val="black"/>
              </a:solidFill>
              <a:latin typeface="Times New Roman" pitchFamily="18" charset="0"/>
              <a:cs typeface="Times New Roman" pitchFamily="18" charset="0"/>
            </a:endParaRPr>
          </a:p>
          <a:p>
            <a:pPr>
              <a:buNone/>
            </a:pPr>
            <a:r>
              <a:rPr lang="ru-RU" sz="2400" dirty="0" smtClean="0">
                <a:solidFill>
                  <a:prstClr val="black"/>
                </a:solidFill>
                <a:latin typeface="Times New Roman" pitchFamily="18" charset="0"/>
                <a:cs typeface="Times New Roman" pitchFamily="18" charset="0"/>
              </a:rPr>
              <a:t>3. </a:t>
            </a:r>
            <a:r>
              <a:rPr lang="ru-RU" sz="2400" dirty="0" smtClean="0">
                <a:solidFill>
                  <a:prstClr val="black"/>
                </a:solidFill>
                <a:latin typeface="Times New Roman" pitchFamily="18" charset="0"/>
                <a:cs typeface="Times New Roman" pitchFamily="18" charset="0"/>
              </a:rPr>
              <a:t>Сравнить </a:t>
            </a:r>
            <a:r>
              <a:rPr lang="ru-RU" sz="2400" dirty="0">
                <a:solidFill>
                  <a:prstClr val="black"/>
                </a:solidFill>
                <a:latin typeface="Times New Roman" pitchFamily="18" charset="0"/>
                <a:cs typeface="Times New Roman" pitchFamily="18" charset="0"/>
              </a:rPr>
              <a:t>полученные </a:t>
            </a:r>
            <a:r>
              <a:rPr lang="ru-RU" sz="2400" dirty="0" smtClean="0">
                <a:solidFill>
                  <a:prstClr val="black"/>
                </a:solidFill>
                <a:latin typeface="Times New Roman" pitchFamily="18" charset="0"/>
                <a:cs typeface="Times New Roman" pitchFamily="18" charset="0"/>
              </a:rPr>
              <a:t>результаты.</a:t>
            </a:r>
            <a:endParaRPr lang="ru-RU" sz="26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 </a:t>
            </a:r>
            <a:endParaRPr lang="ru-RU" sz="2400" dirty="0"/>
          </a:p>
        </p:txBody>
      </p:sp>
      <p:pic>
        <p:nvPicPr>
          <p:cNvPr id="5" name="Рисунок 4" descr="Фото">
            <a:hlinkClick r:id="rId2" tgtFrame="&quot;_blank&quot;"/>
          </p:cNvPr>
          <p:cNvPicPr/>
          <p:nvPr/>
        </p:nvPicPr>
        <p:blipFill>
          <a:blip r:embed="rId3" cstate="print">
            <a:lum bright="-10000" contrast="20000"/>
          </a:blip>
          <a:srcRect/>
          <a:stretch>
            <a:fillRect/>
          </a:stretch>
        </p:blipFill>
        <p:spPr bwMode="auto">
          <a:xfrm>
            <a:off x="6300192" y="188640"/>
            <a:ext cx="2529830" cy="3168352"/>
          </a:xfrm>
          <a:prstGeom prst="rect">
            <a:avLst/>
          </a:prstGeom>
          <a:noFill/>
          <a:ln w="9525">
            <a:solidFill>
              <a:schemeClr val="accent1"/>
            </a:solidFill>
            <a:miter lim="800000"/>
            <a:headEnd/>
            <a:tailEnd/>
          </a:ln>
        </p:spPr>
      </p:pic>
      <p:pic>
        <p:nvPicPr>
          <p:cNvPr id="6" name="Рисунок 5" descr="Томат Баттерфляй">
            <a:hlinkClick r:id="rId4" tgtFrame="&quot;_blank&quot;"/>
          </p:cNvPr>
          <p:cNvPicPr/>
          <p:nvPr/>
        </p:nvPicPr>
        <p:blipFill>
          <a:blip r:embed="rId5" cstate="print">
            <a:lum bright="-10000" contrast="20000"/>
          </a:blip>
          <a:srcRect/>
          <a:stretch>
            <a:fillRect/>
          </a:stretch>
        </p:blipFill>
        <p:spPr bwMode="auto">
          <a:xfrm>
            <a:off x="6300192" y="3501008"/>
            <a:ext cx="2552055" cy="316835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490066"/>
          </a:xfrm>
        </p:spPr>
        <p:txBody>
          <a:bodyPr>
            <a:noAutofit/>
          </a:bodyPr>
          <a:lstStyle/>
          <a:p>
            <a:pPr algn="l"/>
            <a:r>
              <a:rPr lang="ru-RU" b="1" dirty="0" smtClean="0">
                <a:solidFill>
                  <a:srgbClr val="002060"/>
                </a:solidFill>
                <a:latin typeface="Times New Roman" pitchFamily="18" charset="0"/>
                <a:cs typeface="Times New Roman" pitchFamily="18" charset="0"/>
              </a:rPr>
              <a:t>Мои предположения: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052736"/>
            <a:ext cx="8820472" cy="2664296"/>
          </a:xfrm>
        </p:spPr>
        <p:txBody>
          <a:bodyPr>
            <a:normAutofit/>
          </a:bodyPr>
          <a:lstStyle/>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олученные </a:t>
            </a:r>
            <a:r>
              <a:rPr lang="ru-RU" dirty="0" smtClean="0">
                <a:latin typeface="Times New Roman" pitchFamily="18" charset="0"/>
                <a:cs typeface="Times New Roman" pitchFamily="18" charset="0"/>
              </a:rPr>
              <a:t>знания помогут оценить пользу и вред продуктов, которые мы </a:t>
            </a:r>
            <a:r>
              <a:rPr lang="ru-RU" dirty="0" smtClean="0">
                <a:latin typeface="Times New Roman" pitchFamily="18" charset="0"/>
                <a:cs typeface="Times New Roman" pitchFamily="18" charset="0"/>
              </a:rPr>
              <a:t>употребляем </a:t>
            </a:r>
            <a:r>
              <a:rPr lang="ru-RU" dirty="0" smtClean="0">
                <a:latin typeface="Times New Roman" pitchFamily="18" charset="0"/>
                <a:cs typeface="Times New Roman" pitchFamily="18" charset="0"/>
              </a:rPr>
              <a:t>в пищу и, возможно, внести изменения в свой рацион питания.</a:t>
            </a:r>
          </a:p>
        </p:txBody>
      </p:sp>
      <p:sp>
        <p:nvSpPr>
          <p:cNvPr id="6" name="Заголовок 1"/>
          <p:cNvSpPr txBox="1">
            <a:spLocks/>
          </p:cNvSpPr>
          <p:nvPr/>
        </p:nvSpPr>
        <p:spPr>
          <a:xfrm>
            <a:off x="251520" y="3933056"/>
            <a:ext cx="8229600" cy="49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400" b="1" dirty="0" smtClean="0">
                <a:solidFill>
                  <a:srgbClr val="002060"/>
                </a:solidFill>
                <a:latin typeface="Times New Roman" pitchFamily="18" charset="0"/>
                <a:ea typeface="+mj-ea"/>
                <a:cs typeface="Times New Roman" pitchFamily="18" charset="0"/>
              </a:rPr>
              <a:t>Методы работы</a:t>
            </a:r>
            <a:r>
              <a:rPr kumimoji="0" lang="ru-RU" sz="4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t>
            </a:r>
            <a:endParaRPr kumimoji="0" lang="ru-RU"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Содержимое 2"/>
          <p:cNvSpPr txBox="1">
            <a:spLocks/>
          </p:cNvSpPr>
          <p:nvPr/>
        </p:nvSpPr>
        <p:spPr>
          <a:xfrm>
            <a:off x="323528" y="4725144"/>
            <a:ext cx="4824536" cy="151216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Анализ литературы,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информационных ресурсов,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проведение эксперимента.</a:t>
            </a:r>
          </a:p>
        </p:txBody>
      </p:sp>
      <p:pic>
        <p:nvPicPr>
          <p:cNvPr id="15362" name="Picture 2" descr="Мини-садик со скидкой от 50%. Купоны на скидку на Мини-садик - Купонатор: все скидки и акции на одном сайте"/>
          <p:cNvPicPr>
            <a:picLocks noChangeAspect="1" noChangeArrowheads="1"/>
          </p:cNvPicPr>
          <p:nvPr/>
        </p:nvPicPr>
        <p:blipFill>
          <a:blip r:embed="rId2" cstate="print">
            <a:lum bright="-10000" contrast="20000"/>
          </a:blip>
          <a:srcRect/>
          <a:stretch>
            <a:fillRect/>
          </a:stretch>
        </p:blipFill>
        <p:spPr bwMode="auto">
          <a:xfrm>
            <a:off x="5148064" y="3861048"/>
            <a:ext cx="3587130" cy="2631846"/>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wedge">
                                      <p:cBhvr>
                                        <p:cTn id="18" dur="20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3528392" cy="1143000"/>
          </a:xfrm>
        </p:spPr>
        <p:txBody>
          <a:bodyPr>
            <a:normAutofit/>
          </a:bodyPr>
          <a:lstStyle/>
          <a:p>
            <a:r>
              <a:rPr lang="ru-RU" sz="6000" b="1" i="1" dirty="0" smtClean="0">
                <a:latin typeface="Times New Roman" pitchFamily="18" charset="0"/>
                <a:cs typeface="Times New Roman" pitchFamily="18" charset="0"/>
              </a:rPr>
              <a:t>Помидор</a:t>
            </a:r>
            <a:endParaRPr lang="ru-RU" sz="6000" b="1" i="1" dirty="0">
              <a:latin typeface="Times New Roman" pitchFamily="18" charset="0"/>
              <a:cs typeface="Times New Roman" pitchFamily="18" charset="0"/>
            </a:endParaRPr>
          </a:p>
        </p:txBody>
      </p:sp>
      <p:sp>
        <p:nvSpPr>
          <p:cNvPr id="3" name="TextBox 2"/>
          <p:cNvSpPr txBox="1"/>
          <p:nvPr/>
        </p:nvSpPr>
        <p:spPr>
          <a:xfrm>
            <a:off x="179512" y="1700808"/>
            <a:ext cx="6552728" cy="3785652"/>
          </a:xfrm>
          <a:prstGeom prst="rect">
            <a:avLst/>
          </a:prstGeom>
          <a:noFill/>
        </p:spPr>
        <p:txBody>
          <a:bodyPr wrap="square" rtlCol="0">
            <a:spAutoFit/>
          </a:bodyPr>
          <a:lstStyle/>
          <a:p>
            <a:r>
              <a:rPr lang="ru-RU" sz="4000" b="1" i="1" dirty="0" smtClean="0">
                <a:latin typeface="Times New Roman" pitchFamily="18" charset="0"/>
                <a:cs typeface="Times New Roman" pitchFamily="18" charset="0"/>
              </a:rPr>
              <a:t>Кусочек утренней зари</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Среди зеленых веток –</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Он, словно звездочка, </a:t>
            </a:r>
          </a:p>
          <a:p>
            <a:r>
              <a:rPr lang="ru-RU" sz="4000" b="1" i="1" dirty="0" smtClean="0">
                <a:latin typeface="Times New Roman" pitchFamily="18" charset="0"/>
                <a:cs typeface="Times New Roman" pitchFamily="18" charset="0"/>
              </a:rPr>
              <a:t>                             горит </a:t>
            </a:r>
          </a:p>
          <a:p>
            <a:r>
              <a:rPr lang="ru-RU" sz="4000" b="1" i="1" dirty="0" smtClean="0">
                <a:latin typeface="Times New Roman" pitchFamily="18" charset="0"/>
                <a:cs typeface="Times New Roman" pitchFamily="18" charset="0"/>
              </a:rPr>
              <a:t>На ярком платье лета.</a:t>
            </a:r>
            <a:br>
              <a:rPr lang="ru-RU" sz="4000" b="1" i="1" dirty="0" smtClean="0">
                <a:latin typeface="Times New Roman" pitchFamily="18" charset="0"/>
                <a:cs typeface="Times New Roman" pitchFamily="18" charset="0"/>
              </a:rPr>
            </a:br>
            <a:endParaRPr lang="ru-RU" sz="4000" b="1" i="1" dirty="0">
              <a:latin typeface="Times New Roman" pitchFamily="18" charset="0"/>
              <a:cs typeface="Times New Roman" pitchFamily="18" charset="0"/>
            </a:endParaRPr>
          </a:p>
        </p:txBody>
      </p:sp>
      <p:pic>
        <p:nvPicPr>
          <p:cNvPr id="4" name="Рисунок 3" descr="Генно-модифицированный кетчуп - Рамблер-Новости"/>
          <p:cNvPicPr/>
          <p:nvPr/>
        </p:nvPicPr>
        <p:blipFill>
          <a:blip r:embed="rId2" cstate="print"/>
          <a:srcRect/>
          <a:stretch>
            <a:fillRect/>
          </a:stretch>
        </p:blipFill>
        <p:spPr bwMode="auto">
          <a:xfrm>
            <a:off x="5580112" y="260648"/>
            <a:ext cx="3308077" cy="3672408"/>
          </a:xfrm>
          <a:prstGeom prst="rect">
            <a:avLst/>
          </a:prstGeom>
          <a:noFill/>
          <a:ln w="9525">
            <a:solidFill>
              <a:schemeClr val="accent1"/>
            </a:solidFill>
            <a:miter lim="800000"/>
            <a:headEnd/>
            <a:tailEnd/>
          </a:ln>
        </p:spPr>
      </p:pic>
      <p:pic>
        <p:nvPicPr>
          <p:cNvPr id="33794" name="Picture 2" descr="Предлагая Вам этот каталог, прошу обратить внимание на следующее: большинство описаний сортов привожу согласно характеристикам,"/>
          <p:cNvPicPr>
            <a:picLocks noChangeAspect="1" noChangeArrowheads="1"/>
          </p:cNvPicPr>
          <p:nvPr/>
        </p:nvPicPr>
        <p:blipFill>
          <a:blip r:embed="rId3" cstate="print">
            <a:lum bright="-10000" contrast="20000"/>
          </a:blip>
          <a:srcRect/>
          <a:stretch>
            <a:fillRect/>
          </a:stretch>
        </p:blipFill>
        <p:spPr bwMode="auto">
          <a:xfrm>
            <a:off x="5600113" y="4077072"/>
            <a:ext cx="3264363" cy="2448272"/>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wedge">
                                      <p:cBhvr>
                                        <p:cTn id="24"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492896"/>
            <a:ext cx="5616624" cy="1143000"/>
          </a:xfrm>
        </p:spPr>
        <p:txBody>
          <a:bodyPr>
            <a:noAutofit/>
          </a:bodyPr>
          <a:lstStyle/>
          <a:p>
            <a:pPr algn="l"/>
            <a:r>
              <a:rPr lang="ru-RU" sz="3200" b="1" dirty="0" smtClean="0">
                <a:latin typeface="Times New Roman" pitchFamily="18" charset="0"/>
                <a:cs typeface="Times New Roman" pitchFamily="18" charset="0"/>
              </a:rPr>
              <a:t>     Попроси любого из нас назвать овощи, которые чаще всего присутствуют на нашем столе, мы, наверняка, одним из первых назовём помидор (томат). Эти сочные ярко-красные, оранжевые или золотисто-жёлтые плоды по праву занимают в нашем меню почётное место. </a:t>
            </a:r>
          </a:p>
        </p:txBody>
      </p:sp>
      <p:pic>
        <p:nvPicPr>
          <p:cNvPr id="17412" name="Picture 4" descr="Огород на балконе. Обсуждение на LiveInternet - Российский Сервис Онлайн-Дневников"/>
          <p:cNvPicPr>
            <a:picLocks noChangeAspect="1" noChangeArrowheads="1"/>
          </p:cNvPicPr>
          <p:nvPr/>
        </p:nvPicPr>
        <p:blipFill>
          <a:blip r:embed="rId2" cstate="print">
            <a:lum bright="-10000" contrast="30000"/>
          </a:blip>
          <a:srcRect/>
          <a:stretch>
            <a:fillRect/>
          </a:stretch>
        </p:blipFill>
        <p:spPr bwMode="auto">
          <a:xfrm>
            <a:off x="5868144" y="2852936"/>
            <a:ext cx="3069331" cy="3600400"/>
          </a:xfrm>
          <a:prstGeom prst="rect">
            <a:avLst/>
          </a:prstGeom>
          <a:noFill/>
          <a:ln>
            <a:solidFill>
              <a:schemeClr val="accent1"/>
            </a:solidFill>
          </a:ln>
        </p:spPr>
      </p:pic>
      <p:pic>
        <p:nvPicPr>
          <p:cNvPr id="17414" name="Picture 6" descr="Оптом Томаты Эрли круглые оптом Астраханская область Продукты напитки табак Овощи фрукты Реализуем томаты сорта Плоды твёрдые пл"/>
          <p:cNvPicPr>
            <a:picLocks noChangeAspect="1" noChangeArrowheads="1"/>
          </p:cNvPicPr>
          <p:nvPr/>
        </p:nvPicPr>
        <p:blipFill>
          <a:blip r:embed="rId3" cstate="print">
            <a:lum bright="-10000" contrast="10000"/>
          </a:blip>
          <a:srcRect/>
          <a:stretch>
            <a:fillRect/>
          </a:stretch>
        </p:blipFill>
        <p:spPr bwMode="auto">
          <a:xfrm>
            <a:off x="5868143" y="260648"/>
            <a:ext cx="3072341" cy="2304256"/>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7414"/>
                                        </p:tgtEl>
                                        <p:attrNameLst>
                                          <p:attrName>style.visibility</p:attrName>
                                        </p:attrNameLst>
                                      </p:cBhvr>
                                      <p:to>
                                        <p:strVal val="visible"/>
                                      </p:to>
                                    </p:set>
                                    <p:animEffect transition="in" filter="wedge">
                                      <p:cBhvr>
                                        <p:cTn id="14" dur="2000"/>
                                        <p:tgtEl>
                                          <p:spTgt spid="1741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wedge">
                                      <p:cBhvr>
                                        <p:cTn id="19"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492896"/>
            <a:ext cx="5616624" cy="1143000"/>
          </a:xfrm>
        </p:spPr>
        <p:txBody>
          <a:bodyPr>
            <a:noAutofit/>
          </a:bodyPr>
          <a:lstStyle/>
          <a:p>
            <a:pPr algn="l"/>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Каждая хозяйка старается заготовить их впрок, ведь помидоры вкусны и полезны не только в свежем, но и в маринованном, солёном и любом другом виде. Поэтому мне и захотелось узнать, как появился этот всеми любимый овощ на наших огородах, чем же он так полезен для </a:t>
            </a:r>
            <a:r>
              <a:rPr lang="ru-RU" sz="3200" b="1" dirty="0" smtClean="0">
                <a:latin typeface="Times New Roman" pitchFamily="18" charset="0"/>
                <a:cs typeface="Times New Roman" pitchFamily="18" charset="0"/>
              </a:rPr>
              <a:t>человека, </a:t>
            </a:r>
            <a:r>
              <a:rPr lang="ru-RU" sz="3200" b="1" dirty="0" smtClean="0">
                <a:latin typeface="Times New Roman" pitchFamily="18" charset="0"/>
                <a:cs typeface="Times New Roman" pitchFamily="18" charset="0"/>
              </a:rPr>
              <a:t>и смогу ли я сам вырастить томаты?</a:t>
            </a:r>
            <a:endParaRPr lang="ru-RU" sz="3200" dirty="0"/>
          </a:p>
        </p:txBody>
      </p:sp>
      <p:pic>
        <p:nvPicPr>
          <p:cNvPr id="1032" name="Picture 8" descr="Вкусные рецепты заготовок из помидор"/>
          <p:cNvPicPr>
            <a:picLocks noChangeAspect="1" noChangeArrowheads="1"/>
          </p:cNvPicPr>
          <p:nvPr/>
        </p:nvPicPr>
        <p:blipFill>
          <a:blip r:embed="rId2" cstate="print">
            <a:lum bright="-10000" contrast="10000"/>
          </a:blip>
          <a:srcRect/>
          <a:stretch>
            <a:fillRect/>
          </a:stretch>
        </p:blipFill>
        <p:spPr bwMode="auto">
          <a:xfrm>
            <a:off x="5940152" y="2420888"/>
            <a:ext cx="2915816" cy="2088232"/>
          </a:xfrm>
          <a:prstGeom prst="rect">
            <a:avLst/>
          </a:prstGeom>
          <a:noFill/>
          <a:ln>
            <a:solidFill>
              <a:schemeClr val="accent1"/>
            </a:solidFill>
          </a:ln>
        </p:spPr>
      </p:pic>
      <p:pic>
        <p:nvPicPr>
          <p:cNvPr id="1034" name="Picture 10" descr="Дневник Маруся_Прошкина : LiveInternet - Российский Сервис Онлайн-Дневников"/>
          <p:cNvPicPr>
            <a:picLocks noChangeAspect="1" noChangeArrowheads="1"/>
          </p:cNvPicPr>
          <p:nvPr/>
        </p:nvPicPr>
        <p:blipFill>
          <a:blip r:embed="rId3" cstate="print">
            <a:lum bright="-10000" contrast="10000"/>
          </a:blip>
          <a:srcRect/>
          <a:stretch>
            <a:fillRect/>
          </a:stretch>
        </p:blipFill>
        <p:spPr bwMode="auto">
          <a:xfrm>
            <a:off x="5940152" y="188640"/>
            <a:ext cx="2905005" cy="2125365"/>
          </a:xfrm>
          <a:prstGeom prst="rect">
            <a:avLst/>
          </a:prstGeom>
          <a:noFill/>
          <a:ln>
            <a:solidFill>
              <a:schemeClr val="accent1"/>
            </a:solidFill>
          </a:ln>
        </p:spPr>
      </p:pic>
      <p:pic>
        <p:nvPicPr>
          <p:cNvPr id="6" name="Рисунок 5" descr="солнечный сад"/>
          <p:cNvPicPr/>
          <p:nvPr/>
        </p:nvPicPr>
        <p:blipFill>
          <a:blip r:embed="rId4" cstate="print">
            <a:lum bright="-10000" contrast="20000"/>
          </a:blip>
          <a:srcRect/>
          <a:stretch>
            <a:fillRect/>
          </a:stretch>
        </p:blipFill>
        <p:spPr bwMode="auto">
          <a:xfrm>
            <a:off x="5940152" y="4653136"/>
            <a:ext cx="2952328" cy="201622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 calcmode="lin" valueType="num">
                                      <p:cBhvr>
                                        <p:cTn id="14" dur="1000" fill="hold"/>
                                        <p:tgtEl>
                                          <p:spTgt spid="1034"/>
                                        </p:tgtEl>
                                        <p:attrNameLst>
                                          <p:attrName>ppt_w</p:attrName>
                                        </p:attrNameLst>
                                      </p:cBhvr>
                                      <p:tavLst>
                                        <p:tav tm="0">
                                          <p:val>
                                            <p:strVal val="#ppt_w*0.70"/>
                                          </p:val>
                                        </p:tav>
                                        <p:tav tm="100000">
                                          <p:val>
                                            <p:strVal val="#ppt_w"/>
                                          </p:val>
                                        </p:tav>
                                      </p:tavLst>
                                    </p:anim>
                                    <p:anim calcmode="lin" valueType="num">
                                      <p:cBhvr>
                                        <p:cTn id="15" dur="1000" fill="hold"/>
                                        <p:tgtEl>
                                          <p:spTgt spid="1034"/>
                                        </p:tgtEl>
                                        <p:attrNameLst>
                                          <p:attrName>ppt_h</p:attrName>
                                        </p:attrNameLst>
                                      </p:cBhvr>
                                      <p:tavLst>
                                        <p:tav tm="0">
                                          <p:val>
                                            <p:strVal val="#ppt_h"/>
                                          </p:val>
                                        </p:tav>
                                        <p:tav tm="100000">
                                          <p:val>
                                            <p:strVal val="#ppt_h"/>
                                          </p:val>
                                        </p:tav>
                                      </p:tavLst>
                                    </p:anim>
                                    <p:animEffect transition="in" filter="fade">
                                      <p:cBhvr>
                                        <p:cTn id="16" dur="1000"/>
                                        <p:tgtEl>
                                          <p:spTgt spid="10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p:cTn id="21" dur="1000" fill="hold"/>
                                        <p:tgtEl>
                                          <p:spTgt spid="1032"/>
                                        </p:tgtEl>
                                        <p:attrNameLst>
                                          <p:attrName>ppt_w</p:attrName>
                                        </p:attrNameLst>
                                      </p:cBhvr>
                                      <p:tavLst>
                                        <p:tav tm="0">
                                          <p:val>
                                            <p:strVal val="#ppt_w*0.70"/>
                                          </p:val>
                                        </p:tav>
                                        <p:tav tm="100000">
                                          <p:val>
                                            <p:strVal val="#ppt_w"/>
                                          </p:val>
                                        </p:tav>
                                      </p:tavLst>
                                    </p:anim>
                                    <p:anim calcmode="lin" valueType="num">
                                      <p:cBhvr>
                                        <p:cTn id="22" dur="1000" fill="hold"/>
                                        <p:tgtEl>
                                          <p:spTgt spid="1032"/>
                                        </p:tgtEl>
                                        <p:attrNameLst>
                                          <p:attrName>ppt_h</p:attrName>
                                        </p:attrNameLst>
                                      </p:cBhvr>
                                      <p:tavLst>
                                        <p:tav tm="0">
                                          <p:val>
                                            <p:strVal val="#ppt_h"/>
                                          </p:val>
                                        </p:tav>
                                        <p:tav tm="100000">
                                          <p:val>
                                            <p:strVal val="#ppt_h"/>
                                          </p:val>
                                        </p:tav>
                                      </p:tavLst>
                                    </p:anim>
                                    <p:animEffect transition="in" filter="fade">
                                      <p:cBhvr>
                                        <p:cTn id="23" dur="10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l"/>
            <a:r>
              <a:rPr lang="ru-RU" b="1" dirty="0" smtClean="0">
                <a:solidFill>
                  <a:srgbClr val="002060"/>
                </a:solidFill>
                <a:latin typeface="Times New Roman" pitchFamily="18" charset="0"/>
                <a:cs typeface="Times New Roman" pitchFamily="18" charset="0"/>
              </a:rPr>
              <a:t>История появления томатов:</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3275856" y="1052736"/>
            <a:ext cx="5616624" cy="3096344"/>
          </a:xfrm>
        </p:spPr>
        <p:txBody>
          <a:bodyPr>
            <a:normAutofit fontScale="85000" lnSpcReduction="20000"/>
          </a:bodyPr>
          <a:lstStyle/>
          <a:p>
            <a:pPr>
              <a:buNone/>
            </a:pPr>
            <a:r>
              <a:rPr lang="ru-RU" sz="3000" dirty="0" smtClean="0">
                <a:latin typeface="Times New Roman" pitchFamily="18" charset="0"/>
                <a:cs typeface="Times New Roman" pitchFamily="18" charset="0"/>
              </a:rPr>
              <a:t>     Первые путешественники, исследовавшие только что открытую Америку, привезли в Европу в 16 веке, вместе с другими диковинными растениями и «золотое яблоко», которое произрастало и было известно древним инкам и ацтекам в Перу и Мексике ещё с 5 века до нашей эры.</a:t>
            </a:r>
          </a:p>
          <a:p>
            <a:endParaRPr lang="ru-RU" sz="3000" dirty="0" smtClean="0">
              <a:latin typeface="Times New Roman" pitchFamily="18" charset="0"/>
              <a:cs typeface="Times New Roman" pitchFamily="18" charset="0"/>
            </a:endParaRPr>
          </a:p>
          <a:p>
            <a:endParaRPr lang="ru-RU" dirty="0" smtClean="0"/>
          </a:p>
        </p:txBody>
      </p:sp>
      <p:pic>
        <p:nvPicPr>
          <p:cNvPr id="15362" name="Picture 2" descr="Говорят, что первым экономистом был Христофор Колумб. Когда …"/>
          <p:cNvPicPr>
            <a:picLocks noChangeAspect="1" noChangeArrowheads="1"/>
          </p:cNvPicPr>
          <p:nvPr/>
        </p:nvPicPr>
        <p:blipFill>
          <a:blip r:embed="rId2" cstate="print">
            <a:lum bright="-10000" contrast="10000"/>
          </a:blip>
          <a:srcRect/>
          <a:stretch>
            <a:fillRect/>
          </a:stretch>
        </p:blipFill>
        <p:spPr bwMode="auto">
          <a:xfrm>
            <a:off x="251520" y="1124744"/>
            <a:ext cx="3282718" cy="2376264"/>
          </a:xfrm>
          <a:prstGeom prst="rect">
            <a:avLst/>
          </a:prstGeom>
          <a:noFill/>
          <a:ln>
            <a:solidFill>
              <a:schemeClr val="accent1"/>
            </a:solidFill>
          </a:ln>
        </p:spPr>
      </p:pic>
      <p:sp>
        <p:nvSpPr>
          <p:cNvPr id="5" name="Содержимое 2"/>
          <p:cNvSpPr txBox="1">
            <a:spLocks/>
          </p:cNvSpPr>
          <p:nvPr/>
        </p:nvSpPr>
        <p:spPr>
          <a:xfrm>
            <a:off x="-180528" y="3645024"/>
            <a:ext cx="5472608" cy="321297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Его золотисто-жёлтые, оранжевые и красные плоды настолько понравились европейцам, что они стали украшать этими растениями свои сады, высаживая их на клумбы среди цветов и обвивая ими беседки.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364" name="Picture 4" descr="Перевернутые цветочные горшки Topsy Turvy Ландшафтный дизайн"/>
          <p:cNvPicPr>
            <a:picLocks noChangeAspect="1" noChangeArrowheads="1"/>
          </p:cNvPicPr>
          <p:nvPr/>
        </p:nvPicPr>
        <p:blipFill>
          <a:blip r:embed="rId3" cstate="print">
            <a:lum bright="-10000" contrast="20000"/>
          </a:blip>
          <a:srcRect/>
          <a:stretch>
            <a:fillRect/>
          </a:stretch>
        </p:blipFill>
        <p:spPr bwMode="auto">
          <a:xfrm>
            <a:off x="5508104" y="4221088"/>
            <a:ext cx="3312368" cy="2376264"/>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1000" fill="hold"/>
                                        <p:tgtEl>
                                          <p:spTgt spid="15362"/>
                                        </p:tgtEl>
                                        <p:attrNameLst>
                                          <p:attrName>ppt_w</p:attrName>
                                        </p:attrNameLst>
                                      </p:cBhvr>
                                      <p:tavLst>
                                        <p:tav tm="0">
                                          <p:val>
                                            <p:strVal val="#ppt_w*0.70"/>
                                          </p:val>
                                        </p:tav>
                                        <p:tav tm="100000">
                                          <p:val>
                                            <p:strVal val="#ppt_w"/>
                                          </p:val>
                                        </p:tav>
                                      </p:tavLst>
                                    </p:anim>
                                    <p:anim calcmode="lin" valueType="num">
                                      <p:cBhvr>
                                        <p:cTn id="14" dur="1000" fill="hold"/>
                                        <p:tgtEl>
                                          <p:spTgt spid="15362"/>
                                        </p:tgtEl>
                                        <p:attrNameLst>
                                          <p:attrName>ppt_h</p:attrName>
                                        </p:attrNameLst>
                                      </p:cBhvr>
                                      <p:tavLst>
                                        <p:tav tm="0">
                                          <p:val>
                                            <p:strVal val="#ppt_h"/>
                                          </p:val>
                                        </p:tav>
                                        <p:tav tm="100000">
                                          <p:val>
                                            <p:strVal val="#ppt_h"/>
                                          </p:val>
                                        </p:tav>
                                      </p:tavLst>
                                    </p:anim>
                                    <p:animEffect transition="in" filter="fade">
                                      <p:cBhvr>
                                        <p:cTn id="15" dur="1000"/>
                                        <p:tgtEl>
                                          <p:spTgt spid="1536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p:cTn id="27" dur="1000" fill="hold"/>
                                        <p:tgtEl>
                                          <p:spTgt spid="15364"/>
                                        </p:tgtEl>
                                        <p:attrNameLst>
                                          <p:attrName>ppt_w</p:attrName>
                                        </p:attrNameLst>
                                      </p:cBhvr>
                                      <p:tavLst>
                                        <p:tav tm="0">
                                          <p:val>
                                            <p:strVal val="#ppt_w*0.70"/>
                                          </p:val>
                                        </p:tav>
                                        <p:tav tm="100000">
                                          <p:val>
                                            <p:strVal val="#ppt_w"/>
                                          </p:val>
                                        </p:tav>
                                      </p:tavLst>
                                    </p:anim>
                                    <p:anim calcmode="lin" valueType="num">
                                      <p:cBhvr>
                                        <p:cTn id="28" dur="1000" fill="hold"/>
                                        <p:tgtEl>
                                          <p:spTgt spid="15364"/>
                                        </p:tgtEl>
                                        <p:attrNameLst>
                                          <p:attrName>ppt_h</p:attrName>
                                        </p:attrNameLst>
                                      </p:cBhvr>
                                      <p:tavLst>
                                        <p:tav tm="0">
                                          <p:val>
                                            <p:strVal val="#ppt_h"/>
                                          </p:val>
                                        </p:tav>
                                        <p:tav tm="100000">
                                          <p:val>
                                            <p:strVal val="#ppt_h"/>
                                          </p:val>
                                        </p:tav>
                                      </p:tavLst>
                                    </p:anim>
                                    <p:animEffect transition="in" filter="fade">
                                      <p:cBhvr>
                                        <p:cTn id="29" dur="1000"/>
                                        <p:tgtEl>
                                          <p:spTgt spid="15364"/>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1130</Words>
  <Application>Microsoft Office PowerPoint</Application>
  <PresentationFormat>Экран (4:3)</PresentationFormat>
  <Paragraphs>108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Исследовательская работа  ученика 4б класса  МОУ «СОШ №6» г.Подольска   Номинация  «Эксперимент»</vt:lpstr>
      <vt:lpstr>Томаты    и их полезные свойства</vt:lpstr>
      <vt:lpstr>Цель моего исследования:</vt:lpstr>
      <vt:lpstr>Задачи исследования:</vt:lpstr>
      <vt:lpstr>Мои предположения:</vt:lpstr>
      <vt:lpstr>Помидор</vt:lpstr>
      <vt:lpstr>     Попроси любого из нас назвать овощи, которые чаще всего присутствуют на нашем столе, мы, наверняка, одним из первых назовём помидор (томат). Эти сочные ярко-красные, оранжевые или золотисто-жёлтые плоды по праву занимают в нашем меню почётное место. </vt:lpstr>
      <vt:lpstr> Каждая хозяйка старается заготовить их впрок, ведь помидоры вкусны и полезны не только в свежем, но и в маринованном, солёном и любом другом виде. Поэтому мне и захотелось узнать, как появился этот всеми любимый овощ на наших огородах, чем же он так полезен для человека, и смогу ли я сам вырастить томаты?</vt:lpstr>
      <vt:lpstr>История появления томатов:</vt:lpstr>
      <vt:lpstr>История появления томатов:</vt:lpstr>
      <vt:lpstr>История появления томатов:</vt:lpstr>
      <vt:lpstr>Интересные факты  в «биографии» томатов:</vt:lpstr>
      <vt:lpstr>Существует версия, что ещё в 1780 году русский посол привёз императрице Екатерине второй из Парижа среди заморских растений также и томат. Однако императрице не понравились «яблоки любви». Общее заключение было таково: «Плоды зело чудные и мудрые, но вкусом не подходящие». </vt:lpstr>
      <vt:lpstr>Полезные свойства томатов.</vt:lpstr>
      <vt:lpstr>Полезные свойства томатов.</vt:lpstr>
      <vt:lpstr>    Памятник томату</vt:lpstr>
      <vt:lpstr>Мой первый эксперимент по выращиванию томатов.</vt:lpstr>
      <vt:lpstr>Мой первый эксперимент по выращиванию томатов.</vt:lpstr>
      <vt:lpstr>Мой первый эксперимент по выращиванию томатов.</vt:lpstr>
      <vt:lpstr>Мой первый эксперимент по выращиванию томатов.</vt:lpstr>
      <vt:lpstr>Мой первый эксперимент по выращиванию томатов.</vt:lpstr>
      <vt:lpstr>Неожиданные результаты.</vt:lpstr>
      <vt:lpstr>Неожиданные результаты.</vt:lpstr>
      <vt:lpstr>Исходя из полученных результатов моего исследования можно сделать  следующие выводы:</vt:lpstr>
      <vt:lpstr>    2. Томаты приносят пользу нашему организму и помогают избавиться от многих недугов и проблем со здоровьем.</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dc:title>
  <dc:creator>user</dc:creator>
  <cp:lastModifiedBy>user</cp:lastModifiedBy>
  <cp:revision>88</cp:revision>
  <dcterms:created xsi:type="dcterms:W3CDTF">2015-02-27T17:17:49Z</dcterms:created>
  <dcterms:modified xsi:type="dcterms:W3CDTF">2015-03-23T18:23:56Z</dcterms:modified>
</cp:coreProperties>
</file>